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9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56" autoAdjust="0"/>
    <p:restoredTop sz="94660"/>
  </p:normalViewPr>
  <p:slideViewPr>
    <p:cSldViewPr>
      <p:cViewPr varScale="1">
        <p:scale>
          <a:sx n="117" d="100"/>
          <a:sy n="117" d="100"/>
        </p:scale>
        <p:origin x="-15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6FE8E-8B20-4820-946C-2A982E5A9732}" type="datetimeFigureOut">
              <a:rPr lang="en-US" smtClean="0"/>
              <a:t>11-May-23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1A876-666F-474B-B4AA-6AFFD9908B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487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A164E-A901-4F96-87F6-6740D83269F2}" type="datetimeFigureOut">
              <a:rPr lang="en-US" smtClean="0"/>
              <a:t>11-May-23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7AC78-3FFB-4F0F-81FE-4873F9F44E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035533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10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7AC78-3FFB-4F0F-81FE-4873F9F44EA3}" type="slidenum">
              <a:rPr lang="en-US" smtClean="0"/>
              <a:t>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54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E916-DDC9-4896-BA36-1496C122EAD6}" type="datetime1">
              <a:rPr lang="en-US" smtClean="0"/>
              <a:t>11-May-23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5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FE16-4EF8-414B-AEDB-DBBE8E8B3B24}" type="datetime1">
              <a:rPr lang="en-US" smtClean="0"/>
              <a:t>11-May-23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014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35B7-E9DE-408D-8A78-8CC160EE3458}" type="datetime1">
              <a:rPr lang="en-US" smtClean="0"/>
              <a:t>11-May-23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01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45459-3E8B-4CBE-B7B0-6097B3488A78}" type="datetime1">
              <a:rPr lang="en-US" smtClean="0"/>
              <a:t>11-May-23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561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2E326-6EA6-4238-8453-CDDE3B6A70CC}" type="datetime1">
              <a:rPr lang="en-US" smtClean="0"/>
              <a:t>11-May-23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53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D7DA6-F269-4EB6-A155-9AEC1C3F13A9}" type="datetime1">
              <a:rPr lang="en-US" smtClean="0"/>
              <a:t>11-May-23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928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25B5-251C-4852-9A4F-D3D739D19415}" type="datetime1">
              <a:rPr lang="en-US" smtClean="0"/>
              <a:t>11-May-23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35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720B-DEC3-4882-84A1-B31FC2FAFAC4}" type="datetime1">
              <a:rPr lang="en-US" smtClean="0"/>
              <a:t>11-May-23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6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5FDA0-F782-47CB-B0D6-CCD6E8F4D1A8}" type="datetime1">
              <a:rPr lang="en-US" smtClean="0"/>
              <a:t>11-May-23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774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9CDE-9847-4C4C-9416-D4BCB925B218}" type="datetime1">
              <a:rPr lang="en-US" smtClean="0"/>
              <a:t>11-May-23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14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E88-FC91-4CD2-A613-70835674C2BE}" type="datetime1">
              <a:rPr lang="en-US" smtClean="0"/>
              <a:t>11-May-23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645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B4451-1AE8-4340-8877-89E7A7ADD8FB}" type="datetime1">
              <a:rPr lang="en-US" smtClean="0"/>
              <a:t>11-May-23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A793E-C6F7-4AF2-8880-EDBE58D17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332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676400"/>
            <a:ext cx="91440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ZA" sz="2200" b="1" u="sng" dirty="0">
                <a:latin typeface="+mj-lt"/>
                <a:ea typeface="ＭＳ Ｐゴシック" charset="-128"/>
              </a:rPr>
              <a:t>Digital </a:t>
            </a:r>
            <a:r>
              <a:rPr lang="en-ZA" sz="2200" b="1" u="sng" dirty="0" smtClean="0">
                <a:latin typeface="+mj-lt"/>
                <a:ea typeface="ＭＳ Ｐゴシック" charset="-128"/>
              </a:rPr>
              <a:t>Marketing:</a:t>
            </a:r>
            <a:r>
              <a:rPr lang="en-ZA" sz="2200" u="sng" dirty="0" smtClean="0">
                <a:latin typeface="+mj-lt"/>
                <a:ea typeface="ＭＳ Ｐゴシック" charset="-128"/>
              </a:rPr>
              <a:t> </a:t>
            </a:r>
            <a:r>
              <a:rPr lang="en-US" sz="2000" dirty="0" smtClean="0">
                <a:latin typeface="+mj-lt"/>
              </a:rPr>
              <a:t>also </a:t>
            </a:r>
            <a:r>
              <a:rPr lang="en-US" sz="2000" dirty="0">
                <a:latin typeface="+mj-lt"/>
              </a:rPr>
              <a:t>called online marketing, is the promotion of brands to connect with potential customers using the internet and other forms of digital </a:t>
            </a:r>
            <a:r>
              <a:rPr lang="en-US" sz="2000" dirty="0" smtClean="0">
                <a:latin typeface="+mj-lt"/>
              </a:rPr>
              <a:t>communication.</a:t>
            </a:r>
            <a:r>
              <a:rPr lang="en-US" sz="2200" dirty="0" smtClean="0">
                <a:latin typeface="+mj-lt"/>
              </a:rPr>
              <a:t> </a:t>
            </a:r>
            <a:r>
              <a:rPr lang="en-ZA" sz="2200" b="1" dirty="0" smtClean="0">
                <a:latin typeface="+mj-lt"/>
                <a:ea typeface="ＭＳ Ｐゴシック" charset="-128"/>
              </a:rPr>
              <a:t>Digital marketing </a:t>
            </a:r>
            <a:r>
              <a:rPr lang="en-US" sz="2000" dirty="0" smtClean="0">
                <a:latin typeface="+mj-lt"/>
                <a:ea typeface="ＭＳ Ｐゴシック" charset="-128"/>
              </a:rPr>
              <a:t>can </a:t>
            </a:r>
            <a:r>
              <a:rPr lang="en-US" sz="2000" dirty="0">
                <a:latin typeface="+mj-lt"/>
                <a:ea typeface="ＭＳ Ｐゴシック" charset="-128"/>
              </a:rPr>
              <a:t>be described as actively promoting products and services using digital distribution channels as an alternative to the more traditional mediums such as television, print and </a:t>
            </a:r>
            <a:r>
              <a:rPr lang="en-US" sz="2000" dirty="0" smtClean="0">
                <a:latin typeface="+mj-lt"/>
                <a:ea typeface="ＭＳ Ｐゴシック" charset="-128"/>
              </a:rPr>
              <a:t>radio. </a:t>
            </a:r>
            <a:endParaRPr lang="en-US" sz="2000" dirty="0">
              <a:latin typeface="+mj-lt"/>
              <a:ea typeface="ＭＳ Ｐゴシック" charset="-12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6B8A0FA8-58FD-1883-CF22-87BA12160949}"/>
              </a:ext>
            </a:extLst>
          </p:cNvPr>
          <p:cNvGrpSpPr/>
          <p:nvPr/>
        </p:nvGrpSpPr>
        <p:grpSpPr>
          <a:xfrm>
            <a:off x="3501156" y="3640165"/>
            <a:ext cx="5871444" cy="2836835"/>
            <a:chOff x="-854787" y="952906"/>
            <a:chExt cx="13459273" cy="495218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ED88D433-8B5E-0CE6-589E-5BD07E5F5ADA}"/>
                </a:ext>
              </a:extLst>
            </p:cNvPr>
            <p:cNvGrpSpPr/>
            <p:nvPr/>
          </p:nvGrpSpPr>
          <p:grpSpPr>
            <a:xfrm>
              <a:off x="-854787" y="952906"/>
              <a:ext cx="13459273" cy="4952188"/>
              <a:chOff x="-854787" y="694805"/>
              <a:chExt cx="13459273" cy="4952188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7A3AAA34-AD67-5E12-7954-48A5B94363CF}"/>
                  </a:ext>
                </a:extLst>
              </p:cNvPr>
              <p:cNvSpPr txBox="1"/>
              <p:nvPr/>
            </p:nvSpPr>
            <p:spPr>
              <a:xfrm>
                <a:off x="4730187" y="694805"/>
                <a:ext cx="4566073" cy="523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dirty="0">
                    <a:solidFill>
                      <a:srgbClr val="000000"/>
                    </a:solidFill>
                    <a:latin typeface="Georgia" panose="02040502050405020303" pitchFamily="18" charset="0"/>
                  </a:rPr>
                  <a:t>Content Marketing</a:t>
                </a:r>
                <a:endParaRPr lang="en-US" sz="1350" dirty="0">
                  <a:solidFill>
                    <a:srgbClr val="1D1C1D"/>
                  </a:solidFill>
                  <a:latin typeface="Georgia" panose="02040502050405020303" pitchFamily="18" charset="0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xmlns="" id="{189B6EB6-9426-5B37-F265-9E04AD377E1D}"/>
                  </a:ext>
                </a:extLst>
              </p:cNvPr>
              <p:cNvGrpSpPr/>
              <p:nvPr/>
            </p:nvGrpSpPr>
            <p:grpSpPr>
              <a:xfrm>
                <a:off x="-854787" y="1211008"/>
                <a:ext cx="13459273" cy="4435985"/>
                <a:chOff x="-854787" y="1211008"/>
                <a:chExt cx="13459273" cy="4435985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070208C8-2315-F14C-0E71-485FE1A9AEA3}"/>
                    </a:ext>
                  </a:extLst>
                </p:cNvPr>
                <p:cNvSpPr txBox="1"/>
                <p:nvPr/>
              </p:nvSpPr>
              <p:spPr>
                <a:xfrm>
                  <a:off x="7189550" y="4981891"/>
                  <a:ext cx="5129505" cy="5238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US" sz="1350" dirty="0">
                      <a:solidFill>
                        <a:srgbClr val="000000"/>
                      </a:solidFill>
                      <a:latin typeface="Georgia" panose="02040502050405020303" pitchFamily="18" charset="0"/>
                    </a:rPr>
                    <a:t>Social Media Marketing</a:t>
                  </a:r>
                  <a:endParaRPr lang="en-US" sz="1350" dirty="0">
                    <a:solidFill>
                      <a:srgbClr val="1D1C1D"/>
                    </a:solidFill>
                    <a:latin typeface="Georgia" panose="02040502050405020303" pitchFamily="18" charset="0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xmlns="" id="{C063C5C8-ACDC-84F1-25DE-BFE17512B6BF}"/>
                    </a:ext>
                  </a:extLst>
                </p:cNvPr>
                <p:cNvSpPr txBox="1"/>
                <p:nvPr/>
              </p:nvSpPr>
              <p:spPr>
                <a:xfrm>
                  <a:off x="762664" y="5114911"/>
                  <a:ext cx="4330782" cy="5238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350" dirty="0">
                      <a:solidFill>
                        <a:srgbClr val="000000"/>
                      </a:solidFill>
                      <a:latin typeface="Georgia" panose="02040502050405020303" pitchFamily="18" charset="0"/>
                    </a:rPr>
                    <a:t>Email Marketing</a:t>
                  </a:r>
                  <a:endParaRPr lang="en-US" sz="1350" dirty="0">
                    <a:solidFill>
                      <a:srgbClr val="1D1C1D"/>
                    </a:solidFill>
                    <a:latin typeface="Georgia" panose="02040502050405020303" pitchFamily="18" charset="0"/>
                  </a:endParaRPr>
                </a:p>
              </p:txBody>
            </p: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xmlns="" id="{4A2002EF-D10C-EF1E-4312-82E7F04779D8}"/>
                    </a:ext>
                  </a:extLst>
                </p:cNvPr>
                <p:cNvGrpSpPr/>
                <p:nvPr/>
              </p:nvGrpSpPr>
              <p:grpSpPr>
                <a:xfrm>
                  <a:off x="-854787" y="1211008"/>
                  <a:ext cx="13459273" cy="4435985"/>
                  <a:chOff x="-846479" y="1211008"/>
                  <a:chExt cx="13459273" cy="4435985"/>
                </a:xfrm>
              </p:grpSpPr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xmlns="" id="{E8BEABEF-1EF6-0964-C5DE-290FBDFE4B57}"/>
                      </a:ext>
                    </a:extLst>
                  </p:cNvPr>
                  <p:cNvSpPr txBox="1"/>
                  <p:nvPr/>
                </p:nvSpPr>
                <p:spPr>
                  <a:xfrm>
                    <a:off x="8200187" y="4209522"/>
                    <a:ext cx="4412607" cy="52384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lang="en-US" sz="1350" dirty="0">
                        <a:solidFill>
                          <a:srgbClr val="000000"/>
                        </a:solidFill>
                        <a:latin typeface="Georgia" panose="02040502050405020303" pitchFamily="18" charset="0"/>
                      </a:rPr>
                      <a:t>Affiliate Marketing</a:t>
                    </a:r>
                    <a:endParaRPr lang="en-US" sz="1350" dirty="0">
                      <a:solidFill>
                        <a:srgbClr val="1D1C1D"/>
                      </a:solidFill>
                      <a:latin typeface="Georgia" panose="02040502050405020303" pitchFamily="18" charset="0"/>
                    </a:endParaRP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xmlns="" id="{082522BB-4C36-E5B8-2242-51F9736DC001}"/>
                      </a:ext>
                    </a:extLst>
                  </p:cNvPr>
                  <p:cNvSpPr txBox="1"/>
                  <p:nvPr/>
                </p:nvSpPr>
                <p:spPr>
                  <a:xfrm>
                    <a:off x="-846479" y="4209522"/>
                    <a:ext cx="4796856" cy="52384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sz="1350" dirty="0">
                        <a:solidFill>
                          <a:srgbClr val="000000"/>
                        </a:solidFill>
                        <a:latin typeface="Georgia" panose="02040502050405020303" pitchFamily="18" charset="0"/>
                      </a:rPr>
                      <a:t>Online Public Relations</a:t>
                    </a:r>
                    <a:endParaRPr lang="en-US" sz="1350" dirty="0">
                      <a:solidFill>
                        <a:srgbClr val="1D1C1D"/>
                      </a:solidFill>
                      <a:latin typeface="Georgia" panose="02040502050405020303" pitchFamily="18" charset="0"/>
                    </a:endParaRPr>
                  </a:p>
                </p:txBody>
              </p:sp>
              <p:grpSp>
                <p:nvGrpSpPr>
                  <p:cNvPr id="21" name="Group 20">
                    <a:extLst>
                      <a:ext uri="{FF2B5EF4-FFF2-40B4-BE49-F238E27FC236}">
                        <a16:creationId xmlns:a16="http://schemas.microsoft.com/office/drawing/2014/main" xmlns="" id="{7A152E78-77D5-DC56-52D9-F7E80146AFFE}"/>
                      </a:ext>
                    </a:extLst>
                  </p:cNvPr>
                  <p:cNvGrpSpPr/>
                  <p:nvPr/>
                </p:nvGrpSpPr>
                <p:grpSpPr>
                  <a:xfrm>
                    <a:off x="-104136" y="1211008"/>
                    <a:ext cx="11843553" cy="4435985"/>
                    <a:chOff x="-66013" y="1211008"/>
                    <a:chExt cx="11843553" cy="4435985"/>
                  </a:xfrm>
                </p:grpSpPr>
                <p:sp>
                  <p:nvSpPr>
                    <p:cNvPr id="22" name="TextBox 21">
                      <a:extLst>
                        <a:ext uri="{FF2B5EF4-FFF2-40B4-BE49-F238E27FC236}">
                          <a16:creationId xmlns:a16="http://schemas.microsoft.com/office/drawing/2014/main" xmlns="" id="{D5DC6E65-0E22-577A-28CC-F789F9B4902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816044" y="1811431"/>
                      <a:ext cx="2673571" cy="40010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l"/>
                      <a:r>
                        <a:rPr lang="en-US" sz="1350" dirty="0">
                          <a:solidFill>
                            <a:srgbClr val="000000"/>
                          </a:solidFill>
                          <a:latin typeface="Georgia" panose="02040502050405020303" pitchFamily="18" charset="0"/>
                        </a:rPr>
                        <a:t>SEO</a:t>
                      </a:r>
                      <a:endParaRPr lang="en-US" sz="1350" dirty="0">
                        <a:solidFill>
                          <a:srgbClr val="1D1C1D"/>
                        </a:solidFill>
                        <a:latin typeface="Georgia" panose="02040502050405020303" pitchFamily="18" charset="0"/>
                      </a:endParaRPr>
                    </a:p>
                  </p:txBody>
                </p:sp>
                <p:grpSp>
                  <p:nvGrpSpPr>
                    <p:cNvPr id="23" name="Group 22">
                      <a:extLst>
                        <a:ext uri="{FF2B5EF4-FFF2-40B4-BE49-F238E27FC236}">
                          <a16:creationId xmlns:a16="http://schemas.microsoft.com/office/drawing/2014/main" xmlns="" id="{8A7A1FD4-1D57-918C-149E-0C32558A4BE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3642" y="1211008"/>
                      <a:ext cx="11353898" cy="4435985"/>
                      <a:chOff x="380020" y="1211008"/>
                      <a:chExt cx="11353898" cy="4435985"/>
                    </a:xfrm>
                  </p:grpSpPr>
                  <p:grpSp>
                    <p:nvGrpSpPr>
                      <p:cNvPr id="25" name="Group 24">
                        <a:extLst>
                          <a:ext uri="{FF2B5EF4-FFF2-40B4-BE49-F238E27FC236}">
                            <a16:creationId xmlns:a16="http://schemas.microsoft.com/office/drawing/2014/main" xmlns="" id="{2997B96A-7D5A-E7A4-37A7-603BC2CA29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837071" y="1211008"/>
                        <a:ext cx="4465420" cy="4435985"/>
                        <a:chOff x="3172186" y="725856"/>
                        <a:chExt cx="5844152" cy="5805629"/>
                      </a:xfrm>
                    </p:grpSpPr>
                    <p:grpSp>
                      <p:nvGrpSpPr>
                        <p:cNvPr id="28" name="Group 27">
                          <a:extLst>
                            <a:ext uri="{FF2B5EF4-FFF2-40B4-BE49-F238E27FC236}">
                              <a16:creationId xmlns:a16="http://schemas.microsoft.com/office/drawing/2014/main" xmlns="" id="{93EB5B42-5769-7985-A02F-D38CC56EC3E6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360219" y="725856"/>
                          <a:ext cx="1481447" cy="1481447"/>
                          <a:chOff x="5360219" y="725856"/>
                          <a:chExt cx="1481447" cy="1481447"/>
                        </a:xfrm>
                      </p:grpSpPr>
                      <p:sp>
                        <p:nvSpPr>
                          <p:cNvPr id="50" name="Oval 49">
                            <a:extLst>
                              <a:ext uri="{FF2B5EF4-FFF2-40B4-BE49-F238E27FC236}">
                                <a16:creationId xmlns:a16="http://schemas.microsoft.com/office/drawing/2014/main" xmlns="" id="{8B591BBF-25C0-E4BA-A78F-63F3FDB7E49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453737" y="819374"/>
                            <a:ext cx="1294410" cy="1294410"/>
                          </a:xfrm>
                          <a:prstGeom prst="ellipse">
                            <a:avLst/>
                          </a:prstGeom>
                          <a:solidFill>
                            <a:schemeClr val="accent1">
                              <a:lumMod val="75000"/>
                            </a:schemeClr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sz="1350"/>
                          </a:p>
                        </p:txBody>
                      </p:sp>
                      <p:sp>
                        <p:nvSpPr>
                          <p:cNvPr id="51" name="Oval 50">
                            <a:extLst>
                              <a:ext uri="{FF2B5EF4-FFF2-40B4-BE49-F238E27FC236}">
                                <a16:creationId xmlns:a16="http://schemas.microsoft.com/office/drawing/2014/main" xmlns="" id="{3CD056A5-834A-B7C5-DD01-B12D52D1E76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360219" y="725856"/>
                            <a:ext cx="1481447" cy="1481447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sz="1350"/>
                          </a:p>
                        </p:txBody>
                      </p:sp>
                    </p:grpSp>
                    <p:sp>
                      <p:nvSpPr>
                        <p:cNvPr id="29" name="Oval 28">
                          <a:extLst>
                            <a:ext uri="{FF2B5EF4-FFF2-40B4-BE49-F238E27FC236}">
                              <a16:creationId xmlns:a16="http://schemas.microsoft.com/office/drawing/2014/main" xmlns="" id="{92427FC1-3362-A228-0984-E001CC41F13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863936" y="1341886"/>
                          <a:ext cx="1294410" cy="1294410"/>
                        </a:xfrm>
                        <a:prstGeom prst="ellipse">
                          <a:avLst/>
                        </a:prstGeom>
                        <a:solidFill>
                          <a:schemeClr val="accent2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30" name="Oval 29">
                          <a:extLst>
                            <a:ext uri="{FF2B5EF4-FFF2-40B4-BE49-F238E27FC236}">
                              <a16:creationId xmlns:a16="http://schemas.microsoft.com/office/drawing/2014/main" xmlns="" id="{3EED35DB-0CED-3DD6-2FAF-E1DE11C36BE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70418" y="1248368"/>
                          <a:ext cx="1481447" cy="1481447"/>
                        </a:xfrm>
                        <a:prstGeom prst="ellipse">
                          <a:avLst/>
                        </a:prstGeom>
                        <a:noFill/>
                        <a:ln w="19050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31" name="Oval 30">
                          <a:extLst>
                            <a:ext uri="{FF2B5EF4-FFF2-40B4-BE49-F238E27FC236}">
                              <a16:creationId xmlns:a16="http://schemas.microsoft.com/office/drawing/2014/main" xmlns="" id="{5B21456A-D8C5-AE6D-5F5E-DE01E1E4C8C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628409" y="2669007"/>
                          <a:ext cx="1294410" cy="1294410"/>
                        </a:xfrm>
                        <a:prstGeom prst="ellipse">
                          <a:avLst/>
                        </a:prstGeom>
                        <a:solidFill>
                          <a:schemeClr val="accent3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32" name="Oval 31">
                          <a:extLst>
                            <a:ext uri="{FF2B5EF4-FFF2-40B4-BE49-F238E27FC236}">
                              <a16:creationId xmlns:a16="http://schemas.microsoft.com/office/drawing/2014/main" xmlns="" id="{83847080-D7A4-C322-0E4F-1ADC173F2AB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534891" y="2575489"/>
                          <a:ext cx="1481447" cy="1481447"/>
                        </a:xfrm>
                        <a:prstGeom prst="ellipse">
                          <a:avLst/>
                        </a:prstGeom>
                        <a:noFill/>
                        <a:ln w="19050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33" name="Oval 32">
                          <a:extLst>
                            <a:ext uri="{FF2B5EF4-FFF2-40B4-BE49-F238E27FC236}">
                              <a16:creationId xmlns:a16="http://schemas.microsoft.com/office/drawing/2014/main" xmlns="" id="{72F02155-8BDC-3A80-CC10-2B7CEEE2E39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79027" y="4171290"/>
                          <a:ext cx="1294410" cy="1294410"/>
                        </a:xfrm>
                        <a:prstGeom prst="ellipse">
                          <a:avLst/>
                        </a:prstGeom>
                        <a:solidFill>
                          <a:schemeClr val="accent4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34" name="Oval 33">
                          <a:extLst>
                            <a:ext uri="{FF2B5EF4-FFF2-40B4-BE49-F238E27FC236}">
                              <a16:creationId xmlns:a16="http://schemas.microsoft.com/office/drawing/2014/main" xmlns="" id="{36DEA97F-62F9-CCD8-A50F-E89ADE6B16C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285509" y="4077772"/>
                          <a:ext cx="1481447" cy="1481447"/>
                        </a:xfrm>
                        <a:prstGeom prst="ellipse">
                          <a:avLst/>
                        </a:prstGeom>
                        <a:noFill/>
                        <a:ln w="19050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grpSp>
                      <p:nvGrpSpPr>
                        <p:cNvPr id="35" name="Group 34">
                          <a:extLst>
                            <a:ext uri="{FF2B5EF4-FFF2-40B4-BE49-F238E27FC236}">
                              <a16:creationId xmlns:a16="http://schemas.microsoft.com/office/drawing/2014/main" xmlns="" id="{DA0D9B33-AF14-6D87-FA38-C68E9CE5861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6127664" y="5050038"/>
                          <a:ext cx="1481447" cy="1481447"/>
                          <a:chOff x="6127664" y="5050038"/>
                          <a:chExt cx="1481447" cy="1481447"/>
                        </a:xfrm>
                      </p:grpSpPr>
                      <p:sp>
                        <p:nvSpPr>
                          <p:cNvPr id="48" name="Oval 47">
                            <a:extLst>
                              <a:ext uri="{FF2B5EF4-FFF2-40B4-BE49-F238E27FC236}">
                                <a16:creationId xmlns:a16="http://schemas.microsoft.com/office/drawing/2014/main" xmlns="" id="{D5410073-773A-E245-B7B2-0ED02D69724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221182" y="5143556"/>
                            <a:ext cx="1294410" cy="1294410"/>
                          </a:xfrm>
                          <a:prstGeom prst="ellipse">
                            <a:avLst/>
                          </a:prstGeom>
                          <a:solidFill>
                            <a:schemeClr val="accent6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sz="1350"/>
                          </a:p>
                        </p:txBody>
                      </p:sp>
                      <p:sp>
                        <p:nvSpPr>
                          <p:cNvPr id="49" name="Oval 48">
                            <a:extLst>
                              <a:ext uri="{FF2B5EF4-FFF2-40B4-BE49-F238E27FC236}">
                                <a16:creationId xmlns:a16="http://schemas.microsoft.com/office/drawing/2014/main" xmlns="" id="{3EF664DE-3F5E-0EC3-3945-1188CD36FEB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127664" y="5050038"/>
                            <a:ext cx="1481447" cy="1481447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sz="1350"/>
                          </a:p>
                        </p:txBody>
                      </p:sp>
                    </p:grpSp>
                    <p:grpSp>
                      <p:nvGrpSpPr>
                        <p:cNvPr id="36" name="Group 35">
                          <a:extLst>
                            <a:ext uri="{FF2B5EF4-FFF2-40B4-BE49-F238E27FC236}">
                              <a16:creationId xmlns:a16="http://schemas.microsoft.com/office/drawing/2014/main" xmlns="" id="{55BD9516-CE3A-8147-8599-98EB4B1276D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592775" y="5050038"/>
                          <a:ext cx="1481447" cy="1481447"/>
                          <a:chOff x="4592775" y="5050038"/>
                          <a:chExt cx="1481447" cy="1481447"/>
                        </a:xfrm>
                      </p:grpSpPr>
                      <p:sp>
                        <p:nvSpPr>
                          <p:cNvPr id="46" name="Oval 45">
                            <a:extLst>
                              <a:ext uri="{FF2B5EF4-FFF2-40B4-BE49-F238E27FC236}">
                                <a16:creationId xmlns:a16="http://schemas.microsoft.com/office/drawing/2014/main" xmlns="" id="{0C971C3F-5D9C-7F64-DCD4-86BF249CCB6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686293" y="5143556"/>
                            <a:ext cx="1294410" cy="1294410"/>
                          </a:xfrm>
                          <a:prstGeom prst="ellipse">
                            <a:avLst/>
                          </a:prstGeom>
                          <a:solidFill>
                            <a:schemeClr val="accent5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sz="1350"/>
                          </a:p>
                        </p:txBody>
                      </p:sp>
                      <p:sp>
                        <p:nvSpPr>
                          <p:cNvPr id="47" name="Oval 46">
                            <a:extLst>
                              <a:ext uri="{FF2B5EF4-FFF2-40B4-BE49-F238E27FC236}">
                                <a16:creationId xmlns:a16="http://schemas.microsoft.com/office/drawing/2014/main" xmlns="" id="{BD19A3C4-F13D-0966-0086-69D820FB286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592775" y="5050038"/>
                            <a:ext cx="1481447" cy="1481447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sz="1350"/>
                          </a:p>
                        </p:txBody>
                      </p:sp>
                    </p:grpSp>
                    <p:sp>
                      <p:nvSpPr>
                        <p:cNvPr id="37" name="Oval 36">
                          <a:extLst>
                            <a:ext uri="{FF2B5EF4-FFF2-40B4-BE49-F238E27FC236}">
                              <a16:creationId xmlns:a16="http://schemas.microsoft.com/office/drawing/2014/main" xmlns="" id="{2647FE7A-2BEB-13D7-6EBE-6BEAA7BA89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6611" y="4171290"/>
                          <a:ext cx="1294410" cy="1294410"/>
                        </a:xfrm>
                        <a:prstGeom prst="ellipse">
                          <a:avLst/>
                        </a:prstGeom>
                        <a:solidFill>
                          <a:schemeClr val="accent3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38" name="Oval 37">
                          <a:extLst>
                            <a:ext uri="{FF2B5EF4-FFF2-40B4-BE49-F238E27FC236}">
                              <a16:creationId xmlns:a16="http://schemas.microsoft.com/office/drawing/2014/main" xmlns="" id="{E46E0152-DAD6-9E69-68C0-044847E37DC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443093" y="4077772"/>
                          <a:ext cx="1481447" cy="1481447"/>
                        </a:xfrm>
                        <a:prstGeom prst="ellipse">
                          <a:avLst/>
                        </a:prstGeom>
                        <a:noFill/>
                        <a:ln w="19050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39" name="Oval 38">
                          <a:extLst>
                            <a:ext uri="{FF2B5EF4-FFF2-40B4-BE49-F238E27FC236}">
                              <a16:creationId xmlns:a16="http://schemas.microsoft.com/office/drawing/2014/main" xmlns="" id="{B16A7580-49CF-ECBB-04FC-7F32B8074C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265704" y="2669007"/>
                          <a:ext cx="1294410" cy="1294410"/>
                        </a:xfrm>
                        <a:prstGeom prst="ellipse">
                          <a:avLst/>
                        </a:prstGeom>
                        <a:solidFill>
                          <a:schemeClr val="accent2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40" name="Oval 39">
                          <a:extLst>
                            <a:ext uri="{FF2B5EF4-FFF2-40B4-BE49-F238E27FC236}">
                              <a16:creationId xmlns:a16="http://schemas.microsoft.com/office/drawing/2014/main" xmlns="" id="{74CBDADC-13BA-5469-6B7E-4E8561C1AC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172186" y="2575489"/>
                          <a:ext cx="1481447" cy="1481447"/>
                        </a:xfrm>
                        <a:prstGeom prst="ellipse">
                          <a:avLst/>
                        </a:prstGeom>
                        <a:noFill/>
                        <a:ln w="19050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41" name="Oval 40">
                          <a:extLst>
                            <a:ext uri="{FF2B5EF4-FFF2-40B4-BE49-F238E27FC236}">
                              <a16:creationId xmlns:a16="http://schemas.microsoft.com/office/drawing/2014/main" xmlns="" id="{6E9B1CD9-50AC-A5ED-F9AB-7E2C453634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040579" y="1341886"/>
                          <a:ext cx="1294410" cy="1294410"/>
                        </a:xfrm>
                        <a:prstGeom prst="ellipse">
                          <a:avLst/>
                        </a:prstGeom>
                        <a:solidFill>
                          <a:schemeClr val="accent4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42" name="Oval 41">
                          <a:extLst>
                            <a:ext uri="{FF2B5EF4-FFF2-40B4-BE49-F238E27FC236}">
                              <a16:creationId xmlns:a16="http://schemas.microsoft.com/office/drawing/2014/main" xmlns="" id="{47EC0562-2CF5-2482-BC7F-8B85B0B83CB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947061" y="1248368"/>
                          <a:ext cx="1481447" cy="1481447"/>
                        </a:xfrm>
                        <a:prstGeom prst="ellipse">
                          <a:avLst/>
                        </a:prstGeom>
                        <a:noFill/>
                        <a:ln w="19050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grpSp>
                      <p:nvGrpSpPr>
                        <p:cNvPr id="43" name="Group 42">
                          <a:extLst>
                            <a:ext uri="{FF2B5EF4-FFF2-40B4-BE49-F238E27FC236}">
                              <a16:creationId xmlns:a16="http://schemas.microsoft.com/office/drawing/2014/main" xmlns="" id="{D0FCF512-1DF7-6417-1697-90FF8A9FDAD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869121" y="2401814"/>
                          <a:ext cx="2453714" cy="2453714"/>
                          <a:chOff x="5360219" y="725856"/>
                          <a:chExt cx="1481447" cy="1481447"/>
                        </a:xfrm>
                      </p:grpSpPr>
                      <p:sp>
                        <p:nvSpPr>
                          <p:cNvPr id="44" name="Oval 43">
                            <a:extLst>
                              <a:ext uri="{FF2B5EF4-FFF2-40B4-BE49-F238E27FC236}">
                                <a16:creationId xmlns:a16="http://schemas.microsoft.com/office/drawing/2014/main" xmlns="" id="{70E4A067-4270-93AD-C4C7-5FDFCDEC5C2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453737" y="819374"/>
                            <a:ext cx="1294410" cy="1294410"/>
                          </a:xfrm>
                          <a:prstGeom prst="ellipse">
                            <a:avLst/>
                          </a:prstGeom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sz="1350"/>
                          </a:p>
                        </p:txBody>
                      </p:sp>
                      <p:sp>
                        <p:nvSpPr>
                          <p:cNvPr id="45" name="Oval 44">
                            <a:extLst>
                              <a:ext uri="{FF2B5EF4-FFF2-40B4-BE49-F238E27FC236}">
                                <a16:creationId xmlns:a16="http://schemas.microsoft.com/office/drawing/2014/main" xmlns="" id="{320072B0-523F-FD66-845E-D96D7AA314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360219" y="725856"/>
                            <a:ext cx="1481447" cy="1481447"/>
                          </a:xfrm>
                          <a:prstGeom prst="ellipse">
                            <a:avLst/>
                          </a:prstGeom>
                          <a:noFill/>
                          <a:ln w="19050">
                            <a:solidFill>
                              <a:schemeClr val="bg1">
                                <a:lumMod val="7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sz="1350"/>
                          </a:p>
                        </p:txBody>
                      </p:sp>
                    </p:grpSp>
                  </p:grpSp>
                  <p:sp>
                    <p:nvSpPr>
                      <p:cNvPr id="26" name="TextBox 25">
                        <a:extLst>
                          <a:ext uri="{FF2B5EF4-FFF2-40B4-BE49-F238E27FC236}">
                            <a16:creationId xmlns:a16="http://schemas.microsoft.com/office/drawing/2014/main" xmlns="" id="{B81436FF-FE22-655F-B941-CD3FAAAA5E3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372250" y="2991076"/>
                        <a:ext cx="3361668" cy="52384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l"/>
                        <a:r>
                          <a:rPr lang="en-US" sz="1350" dirty="0">
                            <a:solidFill>
                              <a:srgbClr val="000000"/>
                            </a:solidFill>
                            <a:latin typeface="Georgia" panose="02040502050405020303" pitchFamily="18" charset="0"/>
                          </a:rPr>
                          <a:t>Pay Per Click</a:t>
                        </a:r>
                        <a:endParaRPr lang="en-US" sz="1350" dirty="0">
                          <a:solidFill>
                            <a:srgbClr val="1D1C1D"/>
                          </a:solidFill>
                          <a:latin typeface="Georgia" panose="02040502050405020303" pitchFamily="18" charset="0"/>
                        </a:endParaRPr>
                      </a:p>
                    </p:txBody>
                  </p:sp>
                  <p:sp>
                    <p:nvSpPr>
                      <p:cNvPr id="27" name="TextBox 26">
                        <a:extLst>
                          <a:ext uri="{FF2B5EF4-FFF2-40B4-BE49-F238E27FC236}">
                            <a16:creationId xmlns:a16="http://schemas.microsoft.com/office/drawing/2014/main" xmlns="" id="{3A379C30-88E8-CE0D-75C0-30145A189A6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80020" y="2991076"/>
                        <a:ext cx="3387292" cy="52384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r"/>
                        <a:r>
                          <a:rPr lang="en-US" sz="1350" dirty="0">
                            <a:solidFill>
                              <a:srgbClr val="000000"/>
                            </a:solidFill>
                            <a:latin typeface="Georgia" panose="02040502050405020303" pitchFamily="18" charset="0"/>
                          </a:rPr>
                          <a:t>Viral marketing</a:t>
                        </a:r>
                        <a:endParaRPr lang="en-US" sz="1350" dirty="0">
                          <a:solidFill>
                            <a:srgbClr val="1D1C1D"/>
                          </a:solidFill>
                          <a:latin typeface="Georgia" panose="02040502050405020303" pitchFamily="18" charset="0"/>
                        </a:endParaRPr>
                      </a:p>
                    </p:txBody>
                  </p:sp>
                </p:grpSp>
                <p:sp>
                  <p:nvSpPr>
                    <p:cNvPr id="24" name="TextBox 23">
                      <a:extLst>
                        <a:ext uri="{FF2B5EF4-FFF2-40B4-BE49-F238E27FC236}">
                          <a16:creationId xmlns:a16="http://schemas.microsoft.com/office/drawing/2014/main" xmlns="" id="{C8920EE0-4CC9-A459-B5D8-938E3850D91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-66013" y="1811431"/>
                      <a:ext cx="4476778" cy="52384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sz="1350" dirty="0">
                          <a:solidFill>
                            <a:srgbClr val="000000"/>
                          </a:solidFill>
                          <a:latin typeface="Georgia" panose="02040502050405020303" pitchFamily="18" charset="0"/>
                        </a:rPr>
                        <a:t>Influencer Marketing</a:t>
                      </a:r>
                      <a:endParaRPr lang="en-US" sz="1350" dirty="0">
                        <a:solidFill>
                          <a:srgbClr val="1D1C1D"/>
                        </a:solidFill>
                        <a:latin typeface="Georgia" panose="02040502050405020303" pitchFamily="18" charset="0"/>
                      </a:endParaRPr>
                    </a:p>
                  </p:txBody>
                </p:sp>
              </p:grpSp>
            </p:grpSp>
          </p:grpSp>
        </p:grpSp>
        <p:pic>
          <p:nvPicPr>
            <p:cNvPr id="13" name="Picture 2" descr="Digital marketing - Free marketing icons">
              <a:extLst>
                <a:ext uri="{FF2B5EF4-FFF2-40B4-BE49-F238E27FC236}">
                  <a16:creationId xmlns:a16="http://schemas.microsoft.com/office/drawing/2014/main" xmlns="" id="{624906E9-AD47-1689-7BC7-329FE02F3F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5529" y="3216475"/>
              <a:ext cx="988361" cy="9883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Picture 2" descr="Top Digital Platforms for Your Healthcare Marketi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388268"/>
            <a:ext cx="3429000" cy="309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Rectangle 54"/>
          <p:cNvSpPr/>
          <p:nvPr/>
        </p:nvSpPr>
        <p:spPr>
          <a:xfrm>
            <a:off x="2812570" y="3851782"/>
            <a:ext cx="7906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Indiamart</a:t>
            </a:r>
            <a:endParaRPr lang="en-US" sz="1200" dirty="0"/>
          </a:p>
        </p:txBody>
      </p:sp>
      <p:sp>
        <p:nvSpPr>
          <p:cNvPr id="56" name="Rectangle 55"/>
          <p:cNvSpPr/>
          <p:nvPr/>
        </p:nvSpPr>
        <p:spPr>
          <a:xfrm>
            <a:off x="3177316" y="4792586"/>
            <a:ext cx="6476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Justdial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62579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10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Top Digital Platforms for Your Healthcare Market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198" y="1757361"/>
            <a:ext cx="4838173" cy="456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48000" y="3559335"/>
            <a:ext cx="7906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Indiamart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0" y="1633562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latin typeface="+mj-lt"/>
              </a:rPr>
              <a:t>Digital Marketing Platform:</a:t>
            </a:r>
            <a:endParaRPr lang="en-US" sz="2800" b="1" u="sng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34393" y="4343400"/>
            <a:ext cx="6476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Justdial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587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2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19050" y="1634898"/>
            <a:ext cx="4893129" cy="4977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u="sng" dirty="0" smtClean="0">
                <a:ea typeface="ＭＳ Ｐゴシック" charset="-128"/>
              </a:rPr>
              <a:t>What does digital marketing consist of?</a:t>
            </a:r>
            <a:endParaRPr lang="en-US" sz="2200" b="1" u="sng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81000" y="2514600"/>
            <a:ext cx="5715000" cy="3429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Wingdings" pitchFamily="2" charset="2"/>
              <a:buChar char="ü"/>
            </a:pPr>
            <a:r>
              <a:rPr lang="en-ZA" sz="18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Website design </a:t>
            </a:r>
          </a:p>
          <a:p>
            <a:pPr algn="l">
              <a:buFont typeface="Wingdings" pitchFamily="2" charset="2"/>
              <a:buChar char="ü"/>
            </a:pPr>
            <a:r>
              <a:rPr lang="en-ZA" sz="18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Search engine optimization (SEO) </a:t>
            </a:r>
          </a:p>
          <a:p>
            <a:pPr algn="l">
              <a:buFont typeface="Wingdings" pitchFamily="2" charset="2"/>
              <a:buChar char="ü"/>
            </a:pPr>
            <a:r>
              <a:rPr lang="en-ZA" sz="18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Pay per click (PPC) </a:t>
            </a:r>
          </a:p>
          <a:p>
            <a:pPr algn="l">
              <a:buFont typeface="Wingdings" pitchFamily="2" charset="2"/>
              <a:buChar char="ü"/>
            </a:pPr>
            <a:r>
              <a:rPr lang="en-ZA" sz="18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Social media marketing (SMM) </a:t>
            </a:r>
          </a:p>
          <a:p>
            <a:pPr algn="l">
              <a:buFont typeface="Wingdings" pitchFamily="2" charset="2"/>
              <a:buChar char="ü"/>
            </a:pPr>
            <a:r>
              <a:rPr lang="en-ZA" sz="18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Email marketing</a:t>
            </a:r>
          </a:p>
          <a:p>
            <a:pPr algn="l">
              <a:buFont typeface="Wingdings" pitchFamily="2" charset="2"/>
              <a:buChar char="ü"/>
            </a:pPr>
            <a:r>
              <a:rPr lang="en-ZA" sz="18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Display advertising (banner ads)</a:t>
            </a:r>
          </a:p>
          <a:p>
            <a:pPr algn="l">
              <a:buFont typeface="Wingdings" pitchFamily="2" charset="2"/>
              <a:buChar char="ü"/>
            </a:pPr>
            <a:r>
              <a:rPr lang="en-ZA" sz="18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Affiliate marketing</a:t>
            </a:r>
          </a:p>
          <a:p>
            <a:pPr algn="l">
              <a:buFont typeface="Wingdings" pitchFamily="2" charset="2"/>
              <a:buChar char="ü"/>
            </a:pPr>
            <a:r>
              <a:rPr lang="en-ZA" sz="18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Content marketing</a:t>
            </a:r>
          </a:p>
          <a:p>
            <a:pPr algn="l">
              <a:buFont typeface="Wingdings" pitchFamily="2" charset="2"/>
              <a:buChar char="ü"/>
            </a:pPr>
            <a:r>
              <a:rPr lang="en-ZA" sz="18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Online reputation management (ORM)</a:t>
            </a:r>
          </a:p>
          <a:p>
            <a:pPr algn="l">
              <a:buFont typeface="Wingdings" pitchFamily="2" charset="2"/>
              <a:buChar char="ü"/>
            </a:pP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Search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Engine 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Marketing (</a:t>
            </a:r>
            <a:r>
              <a:rPr lang="en-US" sz="1800" dirty="0" smtClean="0">
                <a:solidFill>
                  <a:schemeClr val="tx1"/>
                </a:solidFill>
              </a:rPr>
              <a:t>SEM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800" dirty="0">
              <a:solidFill>
                <a:schemeClr val="tx1"/>
              </a:solidFill>
              <a:latin typeface="+mj-lt"/>
            </a:endParaRPr>
          </a:p>
          <a:p>
            <a:pPr algn="l"/>
            <a:endParaRPr lang="en-ZA" sz="1800" dirty="0" smtClean="0">
              <a:solidFill>
                <a:schemeClr val="tx1"/>
              </a:solidFill>
              <a:latin typeface="Arial" charset="0"/>
              <a:ea typeface="ＭＳ Ｐゴシック" charset="-128"/>
            </a:endParaRPr>
          </a:p>
          <a:p>
            <a:pPr algn="l">
              <a:buFont typeface="Wingdings" pitchFamily="2" charset="2"/>
              <a:buChar char="ü"/>
            </a:pPr>
            <a:endParaRPr lang="en-ZA" sz="1800" dirty="0" smtClean="0">
              <a:solidFill>
                <a:schemeClr val="tx1"/>
              </a:solidFill>
              <a:latin typeface="Arial" charset="0"/>
              <a:ea typeface="ＭＳ Ｐゴシック" charset="-128"/>
            </a:endParaRPr>
          </a:p>
          <a:p>
            <a:pPr algn="l"/>
            <a:endParaRPr lang="en-ZA" sz="1800" dirty="0" smtClean="0">
              <a:solidFill>
                <a:schemeClr val="tx1"/>
              </a:solidFill>
              <a:latin typeface="Arial" charset="0"/>
              <a:ea typeface="ＭＳ Ｐゴシック" charset="-128"/>
            </a:endParaRPr>
          </a:p>
          <a:p>
            <a:pPr algn="l"/>
            <a:endParaRPr lang="en-US" sz="1800" dirty="0" smtClean="0">
              <a:solidFill>
                <a:schemeClr val="tx1"/>
              </a:solidFill>
              <a:latin typeface="Arial" charset="0"/>
              <a:ea typeface="ＭＳ Ｐゴシック" charset="-128"/>
            </a:endParaRPr>
          </a:p>
          <a:p>
            <a:pPr algn="l"/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247938"/>
            <a:ext cx="3843765" cy="393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9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3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600200"/>
            <a:ext cx="3581400" cy="454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u="sng" dirty="0" smtClean="0">
                <a:ea typeface="ＭＳ Ｐゴシック" charset="-128"/>
              </a:rPr>
              <a:t>Digital marketing objectives:</a:t>
            </a:r>
            <a:endParaRPr lang="en-US" sz="2200" b="1" u="sng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5378" y="2055142"/>
            <a:ext cx="9041269" cy="4786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ZA" sz="19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One way to make sure you are found on the web is with an optimized digital marketing strategy. Most digital marketing strategies and campaigns have following 5 objectives.</a:t>
            </a:r>
          </a:p>
          <a:p>
            <a:pPr algn="just"/>
            <a:endParaRPr lang="en-ZA" sz="1900" dirty="0" smtClean="0">
              <a:solidFill>
                <a:schemeClr val="tx1"/>
              </a:solidFill>
              <a:latin typeface="+mj-lt"/>
              <a:ea typeface="ＭＳ Ｐゴシック" charset="-128"/>
            </a:endParaRPr>
          </a:p>
          <a:p>
            <a:pPr algn="just">
              <a:buFont typeface="Wingdings" pitchFamily="2" charset="2"/>
              <a:buChar char="ü"/>
            </a:pPr>
            <a:r>
              <a:rPr lang="en-ZA" sz="19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Reaching the right audience</a:t>
            </a:r>
          </a:p>
          <a:p>
            <a:pPr algn="just">
              <a:buFont typeface="Wingdings" pitchFamily="2" charset="2"/>
              <a:buChar char="ü"/>
            </a:pPr>
            <a:r>
              <a:rPr lang="en-ZA" sz="19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To engage with your audience</a:t>
            </a:r>
          </a:p>
          <a:p>
            <a:pPr algn="just">
              <a:buFont typeface="Wingdings" pitchFamily="2" charset="2"/>
              <a:buChar char="ü"/>
            </a:pPr>
            <a:r>
              <a:rPr lang="en-ZA" sz="19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To motivate your audience to take action</a:t>
            </a:r>
          </a:p>
          <a:p>
            <a:pPr algn="just">
              <a:buFont typeface="Wingdings" pitchFamily="2" charset="2"/>
              <a:buChar char="ü"/>
            </a:pPr>
            <a:r>
              <a:rPr lang="en-ZA" sz="19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Efficient spending on your campaign</a:t>
            </a:r>
          </a:p>
          <a:p>
            <a:pPr algn="just">
              <a:buFont typeface="Wingdings" pitchFamily="2" charset="2"/>
              <a:buChar char="ü"/>
            </a:pPr>
            <a:r>
              <a:rPr lang="en-ZA" sz="19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Return on investment (ROI)</a:t>
            </a:r>
          </a:p>
          <a:p>
            <a:pPr algn="just"/>
            <a:endParaRPr lang="en-ZA" sz="1900" dirty="0" smtClean="0">
              <a:solidFill>
                <a:schemeClr val="tx1"/>
              </a:solidFill>
              <a:latin typeface="+mj-lt"/>
              <a:ea typeface="ＭＳ Ｐゴシック" charset="-128"/>
            </a:endParaRPr>
          </a:p>
          <a:p>
            <a:pPr algn="just"/>
            <a:r>
              <a:rPr lang="en-ZA" sz="1900" b="1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Digital marketing goal</a:t>
            </a:r>
          </a:p>
          <a:p>
            <a:pPr algn="just"/>
            <a:r>
              <a:rPr lang="en-ZA" sz="1900" dirty="0" smtClean="0">
                <a:solidFill>
                  <a:schemeClr val="tx1"/>
                </a:solidFill>
                <a:latin typeface="+mj-lt"/>
                <a:ea typeface="ＭＳ Ｐゴシック" charset="-128"/>
              </a:rPr>
              <a:t>Digital marketing is about generating sales and/or capturing leads from customers that are searching on the Internet for answers.</a:t>
            </a:r>
          </a:p>
          <a:p>
            <a:pPr algn="just"/>
            <a:endParaRPr lang="en-ZA" sz="1900" dirty="0" smtClean="0">
              <a:solidFill>
                <a:schemeClr val="tx1"/>
              </a:solidFill>
              <a:latin typeface="+mj-lt"/>
              <a:ea typeface="ＭＳ Ｐゴシック" charset="-128"/>
            </a:endParaRPr>
          </a:p>
          <a:p>
            <a:pPr algn="just"/>
            <a:endParaRPr lang="en-US" sz="1900" dirty="0" smtClean="0">
              <a:solidFill>
                <a:schemeClr val="tx1"/>
              </a:solidFill>
              <a:latin typeface="+mj-lt"/>
              <a:ea typeface="ＭＳ Ｐゴシック" charset="-128"/>
            </a:endParaRPr>
          </a:p>
          <a:p>
            <a:endParaRPr lang="en-US" sz="19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A66AD26-D75E-BE4F-463B-8D88116D9886}"/>
              </a:ext>
            </a:extLst>
          </p:cNvPr>
          <p:cNvGrpSpPr/>
          <p:nvPr/>
        </p:nvGrpSpPr>
        <p:grpSpPr>
          <a:xfrm>
            <a:off x="4470963" y="3065180"/>
            <a:ext cx="4707627" cy="1808045"/>
            <a:chOff x="1115270" y="1816275"/>
            <a:chExt cx="9333360" cy="3587178"/>
          </a:xfrm>
        </p:grpSpPr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xmlns="" id="{55D5EF3B-ACB9-61B4-9847-2B9735A5DB78}"/>
                </a:ext>
              </a:extLst>
            </p:cNvPr>
            <p:cNvSpPr/>
            <p:nvPr/>
          </p:nvSpPr>
          <p:spPr>
            <a:xfrm>
              <a:off x="5107179" y="2700087"/>
              <a:ext cx="5268721" cy="899099"/>
            </a:xfrm>
            <a:custGeom>
              <a:avLst/>
              <a:gdLst>
                <a:gd name="connsiteX0" fmla="*/ 0 w 1066800"/>
                <a:gd name="connsiteY0" fmla="*/ 0 h 352425"/>
                <a:gd name="connsiteX1" fmla="*/ 1004602 w 1066800"/>
                <a:gd name="connsiteY1" fmla="*/ 0 h 352425"/>
                <a:gd name="connsiteX2" fmla="*/ 1071277 w 1066800"/>
                <a:gd name="connsiteY2" fmla="*/ 66675 h 352425"/>
                <a:gd name="connsiteX3" fmla="*/ 1071277 w 1066800"/>
                <a:gd name="connsiteY3" fmla="*/ 293942 h 352425"/>
                <a:gd name="connsiteX4" fmla="*/ 1004602 w 1066800"/>
                <a:gd name="connsiteY4" fmla="*/ 360617 h 352425"/>
                <a:gd name="connsiteX5" fmla="*/ 0 w 1066800"/>
                <a:gd name="connsiteY5" fmla="*/ 360617 h 352425"/>
                <a:gd name="connsiteX6" fmla="*/ 0 w 1066800"/>
                <a:gd name="connsiteY6" fmla="*/ 360617 h 352425"/>
                <a:gd name="connsiteX7" fmla="*/ 0 w 1066800"/>
                <a:gd name="connsiteY7" fmla="*/ 0 h 352425"/>
                <a:gd name="connsiteX8" fmla="*/ 0 w 1066800"/>
                <a:gd name="connsiteY8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800" h="352425">
                  <a:moveTo>
                    <a:pt x="0" y="0"/>
                  </a:moveTo>
                  <a:lnTo>
                    <a:pt x="1004602" y="0"/>
                  </a:lnTo>
                  <a:cubicBezTo>
                    <a:pt x="1041425" y="0"/>
                    <a:pt x="1071277" y="29851"/>
                    <a:pt x="1071277" y="66675"/>
                  </a:cubicBezTo>
                  <a:lnTo>
                    <a:pt x="1071277" y="293942"/>
                  </a:lnTo>
                  <a:cubicBezTo>
                    <a:pt x="1071277" y="330765"/>
                    <a:pt x="1041425" y="360617"/>
                    <a:pt x="1004602" y="360617"/>
                  </a:cubicBezTo>
                  <a:lnTo>
                    <a:pt x="0" y="360617"/>
                  </a:lnTo>
                  <a:lnTo>
                    <a:pt x="0" y="36061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2">
              <a:extLst>
                <a:ext uri="{FF2B5EF4-FFF2-40B4-BE49-F238E27FC236}">
                  <a16:creationId xmlns:a16="http://schemas.microsoft.com/office/drawing/2014/main" xmlns="" id="{F247EA84-9F6A-723B-7FC6-A72B36CA9672}"/>
                </a:ext>
              </a:extLst>
            </p:cNvPr>
            <p:cNvSpPr/>
            <p:nvPr/>
          </p:nvSpPr>
          <p:spPr>
            <a:xfrm>
              <a:off x="3306800" y="2210652"/>
              <a:ext cx="1157840" cy="685252"/>
            </a:xfrm>
            <a:custGeom>
              <a:avLst/>
              <a:gdLst>
                <a:gd name="connsiteX0" fmla="*/ 0 w 466725"/>
                <a:gd name="connsiteY0" fmla="*/ 0 h 276225"/>
                <a:gd name="connsiteX1" fmla="*/ 475773 w 466725"/>
                <a:gd name="connsiteY1" fmla="*/ 0 h 276225"/>
                <a:gd name="connsiteX2" fmla="*/ 475773 w 466725"/>
                <a:gd name="connsiteY2" fmla="*/ 280892 h 276225"/>
                <a:gd name="connsiteX3" fmla="*/ 0 w 466725"/>
                <a:gd name="connsiteY3" fmla="*/ 28089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76225">
                  <a:moveTo>
                    <a:pt x="0" y="0"/>
                  </a:moveTo>
                  <a:lnTo>
                    <a:pt x="475773" y="0"/>
                  </a:lnTo>
                  <a:lnTo>
                    <a:pt x="475773" y="280892"/>
                  </a:lnTo>
                  <a:lnTo>
                    <a:pt x="0" y="280892"/>
                  </a:lnTo>
                  <a:close/>
                </a:path>
              </a:pathLst>
            </a:custGeom>
            <a:solidFill>
              <a:srgbClr val="F866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3">
              <a:extLst>
                <a:ext uri="{FF2B5EF4-FFF2-40B4-BE49-F238E27FC236}">
                  <a16:creationId xmlns:a16="http://schemas.microsoft.com/office/drawing/2014/main" xmlns="" id="{66C78799-1042-F02C-E4E8-DDE26B171575}"/>
                </a:ext>
              </a:extLst>
            </p:cNvPr>
            <p:cNvSpPr/>
            <p:nvPr/>
          </p:nvSpPr>
          <p:spPr>
            <a:xfrm>
              <a:off x="3306800" y="2912681"/>
              <a:ext cx="1157840" cy="685252"/>
            </a:xfrm>
            <a:custGeom>
              <a:avLst/>
              <a:gdLst>
                <a:gd name="connsiteX0" fmla="*/ 0 w 466725"/>
                <a:gd name="connsiteY0" fmla="*/ 0 h 276225"/>
                <a:gd name="connsiteX1" fmla="*/ 475773 w 466725"/>
                <a:gd name="connsiteY1" fmla="*/ 0 h 276225"/>
                <a:gd name="connsiteX2" fmla="*/ 475773 w 466725"/>
                <a:gd name="connsiteY2" fmla="*/ 280892 h 276225"/>
                <a:gd name="connsiteX3" fmla="*/ 0 w 466725"/>
                <a:gd name="connsiteY3" fmla="*/ 28089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76225">
                  <a:moveTo>
                    <a:pt x="0" y="0"/>
                  </a:moveTo>
                  <a:lnTo>
                    <a:pt x="475773" y="0"/>
                  </a:lnTo>
                  <a:lnTo>
                    <a:pt x="475773" y="280892"/>
                  </a:lnTo>
                  <a:lnTo>
                    <a:pt x="0" y="280892"/>
                  </a:lnTo>
                  <a:close/>
                </a:path>
              </a:pathLst>
            </a:custGeom>
            <a:solidFill>
              <a:srgbClr val="F9C8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4">
              <a:extLst>
                <a:ext uri="{FF2B5EF4-FFF2-40B4-BE49-F238E27FC236}">
                  <a16:creationId xmlns:a16="http://schemas.microsoft.com/office/drawing/2014/main" xmlns="" id="{4EFFFEFF-EF80-61E0-694D-FCCA7E3214D6}"/>
                </a:ext>
              </a:extLst>
            </p:cNvPr>
            <p:cNvSpPr/>
            <p:nvPr/>
          </p:nvSpPr>
          <p:spPr>
            <a:xfrm>
              <a:off x="3306800" y="3614472"/>
              <a:ext cx="1157840" cy="685252"/>
            </a:xfrm>
            <a:custGeom>
              <a:avLst/>
              <a:gdLst>
                <a:gd name="connsiteX0" fmla="*/ 0 w 466725"/>
                <a:gd name="connsiteY0" fmla="*/ 0 h 276225"/>
                <a:gd name="connsiteX1" fmla="*/ 475773 w 466725"/>
                <a:gd name="connsiteY1" fmla="*/ 0 h 276225"/>
                <a:gd name="connsiteX2" fmla="*/ 475773 w 466725"/>
                <a:gd name="connsiteY2" fmla="*/ 280892 h 276225"/>
                <a:gd name="connsiteX3" fmla="*/ 0 w 466725"/>
                <a:gd name="connsiteY3" fmla="*/ 28089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76225">
                  <a:moveTo>
                    <a:pt x="0" y="0"/>
                  </a:moveTo>
                  <a:lnTo>
                    <a:pt x="475773" y="0"/>
                  </a:lnTo>
                  <a:lnTo>
                    <a:pt x="475773" y="280892"/>
                  </a:lnTo>
                  <a:lnTo>
                    <a:pt x="0" y="280892"/>
                  </a:lnTo>
                  <a:close/>
                </a:path>
              </a:pathLst>
            </a:custGeom>
            <a:solidFill>
              <a:srgbClr val="43BC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5">
              <a:extLst>
                <a:ext uri="{FF2B5EF4-FFF2-40B4-BE49-F238E27FC236}">
                  <a16:creationId xmlns:a16="http://schemas.microsoft.com/office/drawing/2014/main" xmlns="" id="{0B63E581-1659-7CB4-1CD4-4981ACF7F72A}"/>
                </a:ext>
              </a:extLst>
            </p:cNvPr>
            <p:cNvSpPr/>
            <p:nvPr/>
          </p:nvSpPr>
          <p:spPr>
            <a:xfrm>
              <a:off x="3306800" y="4316502"/>
              <a:ext cx="1157840" cy="685252"/>
            </a:xfrm>
            <a:custGeom>
              <a:avLst/>
              <a:gdLst>
                <a:gd name="connsiteX0" fmla="*/ 0 w 466725"/>
                <a:gd name="connsiteY0" fmla="*/ 0 h 276225"/>
                <a:gd name="connsiteX1" fmla="*/ 475773 w 466725"/>
                <a:gd name="connsiteY1" fmla="*/ 0 h 276225"/>
                <a:gd name="connsiteX2" fmla="*/ 475773 w 466725"/>
                <a:gd name="connsiteY2" fmla="*/ 280892 h 276225"/>
                <a:gd name="connsiteX3" fmla="*/ 0 w 466725"/>
                <a:gd name="connsiteY3" fmla="*/ 28089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76225">
                  <a:moveTo>
                    <a:pt x="0" y="0"/>
                  </a:moveTo>
                  <a:lnTo>
                    <a:pt x="475773" y="0"/>
                  </a:lnTo>
                  <a:lnTo>
                    <a:pt x="475773" y="280892"/>
                  </a:lnTo>
                  <a:lnTo>
                    <a:pt x="0" y="280892"/>
                  </a:lnTo>
                  <a:close/>
                </a:path>
              </a:pathLst>
            </a:custGeom>
            <a:solidFill>
              <a:srgbClr val="662E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6" name="Freeform: Shape 6">
              <a:extLst>
                <a:ext uri="{FF2B5EF4-FFF2-40B4-BE49-F238E27FC236}">
                  <a16:creationId xmlns:a16="http://schemas.microsoft.com/office/drawing/2014/main" xmlns="" id="{5D9A05E7-CA4C-68D8-BAAF-06658B5BBF8C}"/>
                </a:ext>
              </a:extLst>
            </p:cNvPr>
            <p:cNvSpPr/>
            <p:nvPr/>
          </p:nvSpPr>
          <p:spPr>
            <a:xfrm>
              <a:off x="3306800" y="2210652"/>
              <a:ext cx="1157840" cy="685252"/>
            </a:xfrm>
            <a:custGeom>
              <a:avLst/>
              <a:gdLst>
                <a:gd name="connsiteX0" fmla="*/ 0 w 466725"/>
                <a:gd name="connsiteY0" fmla="*/ 0 h 276225"/>
                <a:gd name="connsiteX1" fmla="*/ 475773 w 466725"/>
                <a:gd name="connsiteY1" fmla="*/ 0 h 276225"/>
                <a:gd name="connsiteX2" fmla="*/ 475773 w 466725"/>
                <a:gd name="connsiteY2" fmla="*/ 280892 h 276225"/>
                <a:gd name="connsiteX3" fmla="*/ 0 w 466725"/>
                <a:gd name="connsiteY3" fmla="*/ 28089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76225">
                  <a:moveTo>
                    <a:pt x="0" y="0"/>
                  </a:moveTo>
                  <a:lnTo>
                    <a:pt x="475773" y="0"/>
                  </a:lnTo>
                  <a:lnTo>
                    <a:pt x="475773" y="280892"/>
                  </a:lnTo>
                  <a:lnTo>
                    <a:pt x="0" y="28089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7" name="Freeform: Shape 7">
              <a:extLst>
                <a:ext uri="{FF2B5EF4-FFF2-40B4-BE49-F238E27FC236}">
                  <a16:creationId xmlns:a16="http://schemas.microsoft.com/office/drawing/2014/main" xmlns="" id="{02104A40-5B17-2EA6-5173-9FEAEA42370A}"/>
                </a:ext>
              </a:extLst>
            </p:cNvPr>
            <p:cNvSpPr/>
            <p:nvPr/>
          </p:nvSpPr>
          <p:spPr>
            <a:xfrm>
              <a:off x="3306800" y="2912681"/>
              <a:ext cx="1157840" cy="685252"/>
            </a:xfrm>
            <a:custGeom>
              <a:avLst/>
              <a:gdLst>
                <a:gd name="connsiteX0" fmla="*/ 0 w 466725"/>
                <a:gd name="connsiteY0" fmla="*/ 0 h 276225"/>
                <a:gd name="connsiteX1" fmla="*/ 475773 w 466725"/>
                <a:gd name="connsiteY1" fmla="*/ 0 h 276225"/>
                <a:gd name="connsiteX2" fmla="*/ 475773 w 466725"/>
                <a:gd name="connsiteY2" fmla="*/ 280892 h 276225"/>
                <a:gd name="connsiteX3" fmla="*/ 0 w 466725"/>
                <a:gd name="connsiteY3" fmla="*/ 28089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76225">
                  <a:moveTo>
                    <a:pt x="0" y="0"/>
                  </a:moveTo>
                  <a:lnTo>
                    <a:pt x="475773" y="0"/>
                  </a:lnTo>
                  <a:lnTo>
                    <a:pt x="475773" y="280892"/>
                  </a:lnTo>
                  <a:lnTo>
                    <a:pt x="0" y="28089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8" name="Freeform: Shape 8">
              <a:extLst>
                <a:ext uri="{FF2B5EF4-FFF2-40B4-BE49-F238E27FC236}">
                  <a16:creationId xmlns:a16="http://schemas.microsoft.com/office/drawing/2014/main" xmlns="" id="{475891D6-8B97-5A52-C965-EE5941AFACC4}"/>
                </a:ext>
              </a:extLst>
            </p:cNvPr>
            <p:cNvSpPr/>
            <p:nvPr/>
          </p:nvSpPr>
          <p:spPr>
            <a:xfrm>
              <a:off x="3306800" y="3614472"/>
              <a:ext cx="1157840" cy="685252"/>
            </a:xfrm>
            <a:custGeom>
              <a:avLst/>
              <a:gdLst>
                <a:gd name="connsiteX0" fmla="*/ 0 w 466725"/>
                <a:gd name="connsiteY0" fmla="*/ 0 h 276225"/>
                <a:gd name="connsiteX1" fmla="*/ 475773 w 466725"/>
                <a:gd name="connsiteY1" fmla="*/ 0 h 276225"/>
                <a:gd name="connsiteX2" fmla="*/ 475773 w 466725"/>
                <a:gd name="connsiteY2" fmla="*/ 280892 h 276225"/>
                <a:gd name="connsiteX3" fmla="*/ 0 w 466725"/>
                <a:gd name="connsiteY3" fmla="*/ 28089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76225">
                  <a:moveTo>
                    <a:pt x="0" y="0"/>
                  </a:moveTo>
                  <a:lnTo>
                    <a:pt x="475773" y="0"/>
                  </a:lnTo>
                  <a:lnTo>
                    <a:pt x="475773" y="280892"/>
                  </a:lnTo>
                  <a:lnTo>
                    <a:pt x="0" y="28089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9" name="Freeform: Shape 9">
              <a:extLst>
                <a:ext uri="{FF2B5EF4-FFF2-40B4-BE49-F238E27FC236}">
                  <a16:creationId xmlns:a16="http://schemas.microsoft.com/office/drawing/2014/main" xmlns="" id="{5DD2508B-B612-D592-BAD8-513099A8EAC6}"/>
                </a:ext>
              </a:extLst>
            </p:cNvPr>
            <p:cNvSpPr/>
            <p:nvPr/>
          </p:nvSpPr>
          <p:spPr>
            <a:xfrm>
              <a:off x="3306800" y="4316502"/>
              <a:ext cx="1157840" cy="685252"/>
            </a:xfrm>
            <a:custGeom>
              <a:avLst/>
              <a:gdLst>
                <a:gd name="connsiteX0" fmla="*/ 0 w 466725"/>
                <a:gd name="connsiteY0" fmla="*/ 0 h 276225"/>
                <a:gd name="connsiteX1" fmla="*/ 475773 w 466725"/>
                <a:gd name="connsiteY1" fmla="*/ 0 h 276225"/>
                <a:gd name="connsiteX2" fmla="*/ 475773 w 466725"/>
                <a:gd name="connsiteY2" fmla="*/ 280892 h 276225"/>
                <a:gd name="connsiteX3" fmla="*/ 0 w 466725"/>
                <a:gd name="connsiteY3" fmla="*/ 280892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76225">
                  <a:moveTo>
                    <a:pt x="0" y="0"/>
                  </a:moveTo>
                  <a:lnTo>
                    <a:pt x="475773" y="0"/>
                  </a:lnTo>
                  <a:lnTo>
                    <a:pt x="475773" y="280892"/>
                  </a:lnTo>
                  <a:lnTo>
                    <a:pt x="0" y="28089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0" name="Freeform: Shape 10">
              <a:extLst>
                <a:ext uri="{FF2B5EF4-FFF2-40B4-BE49-F238E27FC236}">
                  <a16:creationId xmlns:a16="http://schemas.microsoft.com/office/drawing/2014/main" xmlns="" id="{1A7DC901-2736-0F94-2899-DBA77B0F88FA}"/>
                </a:ext>
              </a:extLst>
            </p:cNvPr>
            <p:cNvSpPr/>
            <p:nvPr/>
          </p:nvSpPr>
          <p:spPr>
            <a:xfrm>
              <a:off x="3102877" y="2210652"/>
              <a:ext cx="1205099" cy="2788267"/>
            </a:xfrm>
            <a:custGeom>
              <a:avLst/>
              <a:gdLst>
                <a:gd name="connsiteX0" fmla="*/ 490728 w 485775"/>
                <a:gd name="connsiteY0" fmla="*/ 568166 h 1123950"/>
                <a:gd name="connsiteX1" fmla="*/ 98584 w 485775"/>
                <a:gd name="connsiteY1" fmla="*/ 1130141 h 1123950"/>
                <a:gd name="connsiteX2" fmla="*/ 0 w 485775"/>
                <a:gd name="connsiteY2" fmla="*/ 1130141 h 1123950"/>
                <a:gd name="connsiteX3" fmla="*/ 0 w 485775"/>
                <a:gd name="connsiteY3" fmla="*/ 0 h 1123950"/>
                <a:gd name="connsiteX4" fmla="*/ 83153 w 485775"/>
                <a:gd name="connsiteY4" fmla="*/ 0 h 1123950"/>
                <a:gd name="connsiteX5" fmla="*/ 490728 w 485775"/>
                <a:gd name="connsiteY5" fmla="*/ 568166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5775" h="1123950">
                  <a:moveTo>
                    <a:pt x="490728" y="568166"/>
                  </a:moveTo>
                  <a:cubicBezTo>
                    <a:pt x="490728" y="814387"/>
                    <a:pt x="330994" y="1027462"/>
                    <a:pt x="98584" y="1130141"/>
                  </a:cubicBezTo>
                  <a:lnTo>
                    <a:pt x="0" y="1130141"/>
                  </a:lnTo>
                  <a:lnTo>
                    <a:pt x="0" y="0"/>
                  </a:lnTo>
                  <a:lnTo>
                    <a:pt x="83153" y="0"/>
                  </a:lnTo>
                  <a:cubicBezTo>
                    <a:pt x="323850" y="99917"/>
                    <a:pt x="490728" y="316516"/>
                    <a:pt x="490728" y="56816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1" name="Freeform: Shape 11">
              <a:extLst>
                <a:ext uri="{FF2B5EF4-FFF2-40B4-BE49-F238E27FC236}">
                  <a16:creationId xmlns:a16="http://schemas.microsoft.com/office/drawing/2014/main" xmlns="" id="{746657CC-B5DF-7229-1F57-DCFB59F46EBC}"/>
                </a:ext>
              </a:extLst>
            </p:cNvPr>
            <p:cNvSpPr/>
            <p:nvPr/>
          </p:nvSpPr>
          <p:spPr>
            <a:xfrm>
              <a:off x="5107179" y="1816275"/>
              <a:ext cx="5268721" cy="874287"/>
            </a:xfrm>
            <a:custGeom>
              <a:avLst/>
              <a:gdLst>
                <a:gd name="connsiteX0" fmla="*/ 0 w 1066800"/>
                <a:gd name="connsiteY0" fmla="*/ 0 h 352425"/>
                <a:gd name="connsiteX1" fmla="*/ 1004602 w 1066800"/>
                <a:gd name="connsiteY1" fmla="*/ 0 h 352425"/>
                <a:gd name="connsiteX2" fmla="*/ 1071277 w 1066800"/>
                <a:gd name="connsiteY2" fmla="*/ 66675 h 352425"/>
                <a:gd name="connsiteX3" fmla="*/ 1071277 w 1066800"/>
                <a:gd name="connsiteY3" fmla="*/ 293941 h 352425"/>
                <a:gd name="connsiteX4" fmla="*/ 1004602 w 1066800"/>
                <a:gd name="connsiteY4" fmla="*/ 360616 h 352425"/>
                <a:gd name="connsiteX5" fmla="*/ 0 w 1066800"/>
                <a:gd name="connsiteY5" fmla="*/ 360616 h 352425"/>
                <a:gd name="connsiteX6" fmla="*/ 0 w 1066800"/>
                <a:gd name="connsiteY6" fmla="*/ 360616 h 352425"/>
                <a:gd name="connsiteX7" fmla="*/ 0 w 1066800"/>
                <a:gd name="connsiteY7" fmla="*/ 0 h 352425"/>
                <a:gd name="connsiteX8" fmla="*/ 0 w 1066800"/>
                <a:gd name="connsiteY8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800" h="352425">
                  <a:moveTo>
                    <a:pt x="0" y="0"/>
                  </a:moveTo>
                  <a:lnTo>
                    <a:pt x="1004602" y="0"/>
                  </a:lnTo>
                  <a:cubicBezTo>
                    <a:pt x="1041425" y="0"/>
                    <a:pt x="1071277" y="29851"/>
                    <a:pt x="1071277" y="66675"/>
                  </a:cubicBezTo>
                  <a:lnTo>
                    <a:pt x="1071277" y="293941"/>
                  </a:lnTo>
                  <a:cubicBezTo>
                    <a:pt x="1071277" y="330765"/>
                    <a:pt x="1041425" y="360616"/>
                    <a:pt x="1004602" y="360616"/>
                  </a:cubicBezTo>
                  <a:lnTo>
                    <a:pt x="0" y="360616"/>
                  </a:lnTo>
                  <a:lnTo>
                    <a:pt x="0" y="3606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Freeform: Shape 13">
              <a:extLst>
                <a:ext uri="{FF2B5EF4-FFF2-40B4-BE49-F238E27FC236}">
                  <a16:creationId xmlns:a16="http://schemas.microsoft.com/office/drawing/2014/main" xmlns="" id="{3301FBF3-0A1F-3024-1A1A-205A895A5F73}"/>
                </a:ext>
              </a:extLst>
            </p:cNvPr>
            <p:cNvSpPr/>
            <p:nvPr/>
          </p:nvSpPr>
          <p:spPr>
            <a:xfrm>
              <a:off x="5107179" y="3614472"/>
              <a:ext cx="5268721" cy="874287"/>
            </a:xfrm>
            <a:custGeom>
              <a:avLst/>
              <a:gdLst>
                <a:gd name="connsiteX0" fmla="*/ 0 w 1066800"/>
                <a:gd name="connsiteY0" fmla="*/ 0 h 352425"/>
                <a:gd name="connsiteX1" fmla="*/ 1004602 w 1066800"/>
                <a:gd name="connsiteY1" fmla="*/ 0 h 352425"/>
                <a:gd name="connsiteX2" fmla="*/ 1071277 w 1066800"/>
                <a:gd name="connsiteY2" fmla="*/ 66675 h 352425"/>
                <a:gd name="connsiteX3" fmla="*/ 1071277 w 1066800"/>
                <a:gd name="connsiteY3" fmla="*/ 293942 h 352425"/>
                <a:gd name="connsiteX4" fmla="*/ 1004602 w 1066800"/>
                <a:gd name="connsiteY4" fmla="*/ 360617 h 352425"/>
                <a:gd name="connsiteX5" fmla="*/ 0 w 1066800"/>
                <a:gd name="connsiteY5" fmla="*/ 360617 h 352425"/>
                <a:gd name="connsiteX6" fmla="*/ 0 w 1066800"/>
                <a:gd name="connsiteY6" fmla="*/ 360617 h 352425"/>
                <a:gd name="connsiteX7" fmla="*/ 0 w 1066800"/>
                <a:gd name="connsiteY7" fmla="*/ 0 h 352425"/>
                <a:gd name="connsiteX8" fmla="*/ 0 w 1066800"/>
                <a:gd name="connsiteY8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800" h="352425">
                  <a:moveTo>
                    <a:pt x="0" y="0"/>
                  </a:moveTo>
                  <a:lnTo>
                    <a:pt x="1004602" y="0"/>
                  </a:lnTo>
                  <a:cubicBezTo>
                    <a:pt x="1041425" y="0"/>
                    <a:pt x="1071277" y="29851"/>
                    <a:pt x="1071277" y="66675"/>
                  </a:cubicBezTo>
                  <a:lnTo>
                    <a:pt x="1071277" y="293942"/>
                  </a:lnTo>
                  <a:cubicBezTo>
                    <a:pt x="1071277" y="330765"/>
                    <a:pt x="1041425" y="360617"/>
                    <a:pt x="1004602" y="360617"/>
                  </a:cubicBezTo>
                  <a:lnTo>
                    <a:pt x="0" y="360617"/>
                  </a:lnTo>
                  <a:lnTo>
                    <a:pt x="0" y="36061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Freeform: Shape 14">
              <a:extLst>
                <a:ext uri="{FF2B5EF4-FFF2-40B4-BE49-F238E27FC236}">
                  <a16:creationId xmlns:a16="http://schemas.microsoft.com/office/drawing/2014/main" xmlns="" id="{B584823A-2E57-D288-5924-B266F775030C}"/>
                </a:ext>
              </a:extLst>
            </p:cNvPr>
            <p:cNvSpPr/>
            <p:nvPr/>
          </p:nvSpPr>
          <p:spPr>
            <a:xfrm>
              <a:off x="5107179" y="4504754"/>
              <a:ext cx="5268721" cy="874287"/>
            </a:xfrm>
            <a:custGeom>
              <a:avLst/>
              <a:gdLst>
                <a:gd name="connsiteX0" fmla="*/ 0 w 1066800"/>
                <a:gd name="connsiteY0" fmla="*/ 0 h 352425"/>
                <a:gd name="connsiteX1" fmla="*/ 1004602 w 1066800"/>
                <a:gd name="connsiteY1" fmla="*/ 0 h 352425"/>
                <a:gd name="connsiteX2" fmla="*/ 1071277 w 1066800"/>
                <a:gd name="connsiteY2" fmla="*/ 66675 h 352425"/>
                <a:gd name="connsiteX3" fmla="*/ 1071277 w 1066800"/>
                <a:gd name="connsiteY3" fmla="*/ 293942 h 352425"/>
                <a:gd name="connsiteX4" fmla="*/ 1004602 w 1066800"/>
                <a:gd name="connsiteY4" fmla="*/ 360616 h 352425"/>
                <a:gd name="connsiteX5" fmla="*/ 0 w 1066800"/>
                <a:gd name="connsiteY5" fmla="*/ 360616 h 352425"/>
                <a:gd name="connsiteX6" fmla="*/ 0 w 1066800"/>
                <a:gd name="connsiteY6" fmla="*/ 360616 h 352425"/>
                <a:gd name="connsiteX7" fmla="*/ 0 w 1066800"/>
                <a:gd name="connsiteY7" fmla="*/ 0 h 352425"/>
                <a:gd name="connsiteX8" fmla="*/ 0 w 1066800"/>
                <a:gd name="connsiteY8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800" h="352425">
                  <a:moveTo>
                    <a:pt x="0" y="0"/>
                  </a:moveTo>
                  <a:lnTo>
                    <a:pt x="1004602" y="0"/>
                  </a:lnTo>
                  <a:cubicBezTo>
                    <a:pt x="1041425" y="0"/>
                    <a:pt x="1071277" y="29851"/>
                    <a:pt x="1071277" y="66675"/>
                  </a:cubicBezTo>
                  <a:lnTo>
                    <a:pt x="1071277" y="293942"/>
                  </a:lnTo>
                  <a:cubicBezTo>
                    <a:pt x="1071277" y="330765"/>
                    <a:pt x="1041425" y="360616"/>
                    <a:pt x="1004602" y="360616"/>
                  </a:cubicBezTo>
                  <a:lnTo>
                    <a:pt x="0" y="360616"/>
                  </a:lnTo>
                  <a:lnTo>
                    <a:pt x="0" y="3606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Freeform: Shape 15">
              <a:extLst>
                <a:ext uri="{FF2B5EF4-FFF2-40B4-BE49-F238E27FC236}">
                  <a16:creationId xmlns:a16="http://schemas.microsoft.com/office/drawing/2014/main" xmlns="" id="{C23F1311-B0B0-1FBF-F790-6FD11DE0B1BA}"/>
                </a:ext>
              </a:extLst>
            </p:cNvPr>
            <p:cNvSpPr/>
            <p:nvPr/>
          </p:nvSpPr>
          <p:spPr>
            <a:xfrm>
              <a:off x="4487086" y="1816275"/>
              <a:ext cx="614364" cy="1086951"/>
            </a:xfrm>
            <a:custGeom>
              <a:avLst/>
              <a:gdLst>
                <a:gd name="connsiteX0" fmla="*/ 255461 w 247650"/>
                <a:gd name="connsiteY0" fmla="*/ 359950 h 438150"/>
                <a:gd name="connsiteX1" fmla="*/ 0 w 247650"/>
                <a:gd name="connsiteY1" fmla="*/ 439769 h 438150"/>
                <a:gd name="connsiteX2" fmla="*/ 0 w 247650"/>
                <a:gd name="connsiteY2" fmla="*/ 158972 h 438150"/>
                <a:gd name="connsiteX3" fmla="*/ 255461 w 247650"/>
                <a:gd name="connsiteY3" fmla="*/ 0 h 438150"/>
                <a:gd name="connsiteX4" fmla="*/ 255461 w 247650"/>
                <a:gd name="connsiteY4" fmla="*/ 35995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38150">
                  <a:moveTo>
                    <a:pt x="255461" y="359950"/>
                  </a:moveTo>
                  <a:lnTo>
                    <a:pt x="0" y="439769"/>
                  </a:lnTo>
                  <a:lnTo>
                    <a:pt x="0" y="158972"/>
                  </a:lnTo>
                  <a:lnTo>
                    <a:pt x="255461" y="0"/>
                  </a:lnTo>
                  <a:lnTo>
                    <a:pt x="255461" y="359950"/>
                  </a:lnTo>
                  <a:close/>
                </a:path>
              </a:pathLst>
            </a:custGeom>
            <a:solidFill>
              <a:srgbClr val="F866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Freeform: Shape 16">
              <a:extLst>
                <a:ext uri="{FF2B5EF4-FFF2-40B4-BE49-F238E27FC236}">
                  <a16:creationId xmlns:a16="http://schemas.microsoft.com/office/drawing/2014/main" xmlns="" id="{13EB43DB-2223-C134-2714-B1735A10773C}"/>
                </a:ext>
              </a:extLst>
            </p:cNvPr>
            <p:cNvSpPr/>
            <p:nvPr/>
          </p:nvSpPr>
          <p:spPr>
            <a:xfrm>
              <a:off x="4487086" y="2715846"/>
              <a:ext cx="614364" cy="874287"/>
            </a:xfrm>
            <a:custGeom>
              <a:avLst/>
              <a:gdLst>
                <a:gd name="connsiteX0" fmla="*/ 255461 w 247650"/>
                <a:gd name="connsiteY0" fmla="*/ 359855 h 352425"/>
                <a:gd name="connsiteX1" fmla="*/ 0 w 247650"/>
                <a:gd name="connsiteY1" fmla="*/ 360140 h 352425"/>
                <a:gd name="connsiteX2" fmla="*/ 0 w 247650"/>
                <a:gd name="connsiteY2" fmla="*/ 79343 h 352425"/>
                <a:gd name="connsiteX3" fmla="*/ 255461 w 247650"/>
                <a:gd name="connsiteY3" fmla="*/ 0 h 352425"/>
                <a:gd name="connsiteX4" fmla="*/ 255461 w 247650"/>
                <a:gd name="connsiteY4" fmla="*/ 35985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352425">
                  <a:moveTo>
                    <a:pt x="255461" y="359855"/>
                  </a:moveTo>
                  <a:lnTo>
                    <a:pt x="0" y="360140"/>
                  </a:lnTo>
                  <a:lnTo>
                    <a:pt x="0" y="79343"/>
                  </a:lnTo>
                  <a:lnTo>
                    <a:pt x="255461" y="0"/>
                  </a:lnTo>
                  <a:lnTo>
                    <a:pt x="255461" y="359855"/>
                  </a:lnTo>
                  <a:close/>
                </a:path>
              </a:pathLst>
            </a:custGeom>
            <a:solidFill>
              <a:srgbClr val="F9C8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6" name="Freeform: Shape 17">
              <a:extLst>
                <a:ext uri="{FF2B5EF4-FFF2-40B4-BE49-F238E27FC236}">
                  <a16:creationId xmlns:a16="http://schemas.microsoft.com/office/drawing/2014/main" xmlns="" id="{E90508F3-9543-B227-B1A3-7EE79D07A57F}"/>
                </a:ext>
              </a:extLst>
            </p:cNvPr>
            <p:cNvSpPr/>
            <p:nvPr/>
          </p:nvSpPr>
          <p:spPr>
            <a:xfrm>
              <a:off x="4487086" y="3614472"/>
              <a:ext cx="614364" cy="874287"/>
            </a:xfrm>
            <a:custGeom>
              <a:avLst/>
              <a:gdLst>
                <a:gd name="connsiteX0" fmla="*/ 255461 w 247650"/>
                <a:gd name="connsiteY0" fmla="*/ 360236 h 352425"/>
                <a:gd name="connsiteX1" fmla="*/ 0 w 247650"/>
                <a:gd name="connsiteY1" fmla="*/ 280892 h 352425"/>
                <a:gd name="connsiteX2" fmla="*/ 0 w 247650"/>
                <a:gd name="connsiteY2" fmla="*/ 0 h 352425"/>
                <a:gd name="connsiteX3" fmla="*/ 255461 w 247650"/>
                <a:gd name="connsiteY3" fmla="*/ 286 h 352425"/>
                <a:gd name="connsiteX4" fmla="*/ 255461 w 247650"/>
                <a:gd name="connsiteY4" fmla="*/ 36023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352425">
                  <a:moveTo>
                    <a:pt x="255461" y="360236"/>
                  </a:moveTo>
                  <a:lnTo>
                    <a:pt x="0" y="280892"/>
                  </a:lnTo>
                  <a:lnTo>
                    <a:pt x="0" y="0"/>
                  </a:lnTo>
                  <a:lnTo>
                    <a:pt x="255461" y="286"/>
                  </a:lnTo>
                  <a:lnTo>
                    <a:pt x="255461" y="360236"/>
                  </a:lnTo>
                  <a:close/>
                </a:path>
              </a:pathLst>
            </a:custGeom>
            <a:solidFill>
              <a:srgbClr val="43BC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7" name="Freeform: Shape 18">
              <a:extLst>
                <a:ext uri="{FF2B5EF4-FFF2-40B4-BE49-F238E27FC236}">
                  <a16:creationId xmlns:a16="http://schemas.microsoft.com/office/drawing/2014/main" xmlns="" id="{66E57774-8E84-20B1-3D90-B0DF86EDC448}"/>
                </a:ext>
              </a:extLst>
            </p:cNvPr>
            <p:cNvSpPr/>
            <p:nvPr/>
          </p:nvSpPr>
          <p:spPr>
            <a:xfrm>
              <a:off x="4487086" y="4316502"/>
              <a:ext cx="614364" cy="1086951"/>
            </a:xfrm>
            <a:custGeom>
              <a:avLst/>
              <a:gdLst>
                <a:gd name="connsiteX0" fmla="*/ 255461 w 247650"/>
                <a:gd name="connsiteY0" fmla="*/ 439769 h 438150"/>
                <a:gd name="connsiteX1" fmla="*/ 0 w 247650"/>
                <a:gd name="connsiteY1" fmla="*/ 280892 h 438150"/>
                <a:gd name="connsiteX2" fmla="*/ 0 w 247650"/>
                <a:gd name="connsiteY2" fmla="*/ 0 h 438150"/>
                <a:gd name="connsiteX3" fmla="*/ 255461 w 247650"/>
                <a:gd name="connsiteY3" fmla="*/ 79915 h 438150"/>
                <a:gd name="connsiteX4" fmla="*/ 255461 w 247650"/>
                <a:gd name="connsiteY4" fmla="*/ 439769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38150">
                  <a:moveTo>
                    <a:pt x="255461" y="439769"/>
                  </a:moveTo>
                  <a:lnTo>
                    <a:pt x="0" y="280892"/>
                  </a:lnTo>
                  <a:lnTo>
                    <a:pt x="0" y="0"/>
                  </a:lnTo>
                  <a:lnTo>
                    <a:pt x="255461" y="79915"/>
                  </a:lnTo>
                  <a:lnTo>
                    <a:pt x="255461" y="439769"/>
                  </a:lnTo>
                  <a:close/>
                </a:path>
              </a:pathLst>
            </a:custGeom>
            <a:solidFill>
              <a:srgbClr val="662E9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8" name="Freeform: Shape 19">
              <a:extLst>
                <a:ext uri="{FF2B5EF4-FFF2-40B4-BE49-F238E27FC236}">
                  <a16:creationId xmlns:a16="http://schemas.microsoft.com/office/drawing/2014/main" xmlns="" id="{9BC40413-ECF4-AAE2-0B79-8BE6D7AEE048}"/>
                </a:ext>
              </a:extLst>
            </p:cNvPr>
            <p:cNvSpPr/>
            <p:nvPr/>
          </p:nvSpPr>
          <p:spPr>
            <a:xfrm>
              <a:off x="1115270" y="2058632"/>
              <a:ext cx="3119080" cy="3119078"/>
            </a:xfrm>
            <a:custGeom>
              <a:avLst/>
              <a:gdLst>
                <a:gd name="connsiteX0" fmla="*/ 1255666 w 1257300"/>
                <a:gd name="connsiteY0" fmla="*/ 626357 h 1257300"/>
                <a:gd name="connsiteX1" fmla="*/ 632260 w 1257300"/>
                <a:gd name="connsiteY1" fmla="*/ 1255666 h 1257300"/>
                <a:gd name="connsiteX2" fmla="*/ 2951 w 1257300"/>
                <a:gd name="connsiteY2" fmla="*/ 632260 h 1257300"/>
                <a:gd name="connsiteX3" fmla="*/ 626357 w 1257300"/>
                <a:gd name="connsiteY3" fmla="*/ 2952 h 1257300"/>
                <a:gd name="connsiteX4" fmla="*/ 1255666 w 1257300"/>
                <a:gd name="connsiteY4" fmla="*/ 626357 h 125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1257300">
                  <a:moveTo>
                    <a:pt x="1255666" y="626357"/>
                  </a:moveTo>
                  <a:cubicBezTo>
                    <a:pt x="1257296" y="972285"/>
                    <a:pt x="978188" y="1254036"/>
                    <a:pt x="632260" y="1255666"/>
                  </a:cubicBezTo>
                  <a:cubicBezTo>
                    <a:pt x="286333" y="1257296"/>
                    <a:pt x="4581" y="978188"/>
                    <a:pt x="2951" y="632260"/>
                  </a:cubicBezTo>
                  <a:cubicBezTo>
                    <a:pt x="1321" y="286333"/>
                    <a:pt x="280429" y="4582"/>
                    <a:pt x="626357" y="2952"/>
                  </a:cubicBezTo>
                  <a:cubicBezTo>
                    <a:pt x="972284" y="1322"/>
                    <a:pt x="1254036" y="280430"/>
                    <a:pt x="1255666" y="62635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9" name="Freeform: Shape 20">
              <a:extLst>
                <a:ext uri="{FF2B5EF4-FFF2-40B4-BE49-F238E27FC236}">
                  <a16:creationId xmlns:a16="http://schemas.microsoft.com/office/drawing/2014/main" xmlns="" id="{F31062A6-3903-2FF7-DE64-41F9DE5CB0AE}"/>
                </a:ext>
              </a:extLst>
            </p:cNvPr>
            <p:cNvSpPr/>
            <p:nvPr/>
          </p:nvSpPr>
          <p:spPr>
            <a:xfrm>
              <a:off x="1355506" y="2300731"/>
              <a:ext cx="2622862" cy="2622861"/>
            </a:xfrm>
            <a:custGeom>
              <a:avLst/>
              <a:gdLst>
                <a:gd name="connsiteX0" fmla="*/ 1016645 w 1057275"/>
                <a:gd name="connsiteY0" fmla="*/ 484363 h 1057275"/>
                <a:gd name="connsiteX1" fmla="*/ 580201 w 1057275"/>
                <a:gd name="connsiteY1" fmla="*/ 1016645 h 1057275"/>
                <a:gd name="connsiteX2" fmla="*/ 47919 w 1057275"/>
                <a:gd name="connsiteY2" fmla="*/ 580201 h 1057275"/>
                <a:gd name="connsiteX3" fmla="*/ 484363 w 1057275"/>
                <a:gd name="connsiteY3" fmla="*/ 47919 h 1057275"/>
                <a:gd name="connsiteX4" fmla="*/ 1016645 w 1057275"/>
                <a:gd name="connsiteY4" fmla="*/ 484363 h 105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75" h="1057275">
                  <a:moveTo>
                    <a:pt x="1016645" y="484363"/>
                  </a:moveTo>
                  <a:cubicBezTo>
                    <a:pt x="1043110" y="751869"/>
                    <a:pt x="847707" y="990180"/>
                    <a:pt x="580201" y="1016645"/>
                  </a:cubicBezTo>
                  <a:cubicBezTo>
                    <a:pt x="312695" y="1043110"/>
                    <a:pt x="74384" y="847707"/>
                    <a:pt x="47919" y="580201"/>
                  </a:cubicBezTo>
                  <a:cubicBezTo>
                    <a:pt x="21454" y="312695"/>
                    <a:pt x="216856" y="74384"/>
                    <a:pt x="484363" y="47919"/>
                  </a:cubicBezTo>
                  <a:cubicBezTo>
                    <a:pt x="751869" y="21454"/>
                    <a:pt x="990180" y="216857"/>
                    <a:pt x="1016645" y="4843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0" name="Freeform: Shape 21">
              <a:extLst>
                <a:ext uri="{FF2B5EF4-FFF2-40B4-BE49-F238E27FC236}">
                  <a16:creationId xmlns:a16="http://schemas.microsoft.com/office/drawing/2014/main" xmlns="" id="{372CBCC3-DC3B-39B7-9595-63D35E34AFA3}"/>
                </a:ext>
              </a:extLst>
            </p:cNvPr>
            <p:cNvSpPr/>
            <p:nvPr/>
          </p:nvSpPr>
          <p:spPr>
            <a:xfrm>
              <a:off x="1878401" y="2822180"/>
              <a:ext cx="1583169" cy="1583169"/>
            </a:xfrm>
            <a:custGeom>
              <a:avLst/>
              <a:gdLst>
                <a:gd name="connsiteX0" fmla="*/ 643318 w 638175"/>
                <a:gd name="connsiteY0" fmla="*/ 321659 h 638175"/>
                <a:gd name="connsiteX1" fmla="*/ 321659 w 638175"/>
                <a:gd name="connsiteY1" fmla="*/ 643319 h 638175"/>
                <a:gd name="connsiteX2" fmla="*/ 0 w 638175"/>
                <a:gd name="connsiteY2" fmla="*/ 321659 h 638175"/>
                <a:gd name="connsiteX3" fmla="*/ 321659 w 638175"/>
                <a:gd name="connsiteY3" fmla="*/ 0 h 638175"/>
                <a:gd name="connsiteX4" fmla="*/ 643318 w 638175"/>
                <a:gd name="connsiteY4" fmla="*/ 321659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175" h="638175">
                  <a:moveTo>
                    <a:pt x="643318" y="321659"/>
                  </a:moveTo>
                  <a:cubicBezTo>
                    <a:pt x="643318" y="499307"/>
                    <a:pt x="499307" y="643319"/>
                    <a:pt x="321659" y="643319"/>
                  </a:cubicBezTo>
                  <a:cubicBezTo>
                    <a:pt x="144012" y="643319"/>
                    <a:pt x="0" y="499307"/>
                    <a:pt x="0" y="321659"/>
                  </a:cubicBezTo>
                  <a:cubicBezTo>
                    <a:pt x="0" y="144012"/>
                    <a:pt x="144012" y="0"/>
                    <a:pt x="321659" y="0"/>
                  </a:cubicBezTo>
                  <a:cubicBezTo>
                    <a:pt x="499307" y="0"/>
                    <a:pt x="643318" y="144012"/>
                    <a:pt x="643318" y="32165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1" name="Freeform: Shape 22">
              <a:extLst>
                <a:ext uri="{FF2B5EF4-FFF2-40B4-BE49-F238E27FC236}">
                  <a16:creationId xmlns:a16="http://schemas.microsoft.com/office/drawing/2014/main" xmlns="" id="{78B14C1B-B5D6-3732-7820-8B6C24DE26F4}"/>
                </a:ext>
              </a:extLst>
            </p:cNvPr>
            <p:cNvSpPr/>
            <p:nvPr/>
          </p:nvSpPr>
          <p:spPr>
            <a:xfrm>
              <a:off x="2085042" y="3029513"/>
              <a:ext cx="1181469" cy="1181469"/>
            </a:xfrm>
            <a:custGeom>
              <a:avLst/>
              <a:gdLst>
                <a:gd name="connsiteX0" fmla="*/ 431154 w 476250"/>
                <a:gd name="connsiteY0" fmla="*/ 192822 h 476250"/>
                <a:gd name="connsiteX1" fmla="*/ 283843 w 476250"/>
                <a:gd name="connsiteY1" fmla="*/ 431154 h 476250"/>
                <a:gd name="connsiteX2" fmla="*/ 45511 w 476250"/>
                <a:gd name="connsiteY2" fmla="*/ 283842 h 476250"/>
                <a:gd name="connsiteX3" fmla="*/ 192822 w 476250"/>
                <a:gd name="connsiteY3" fmla="*/ 45510 h 476250"/>
                <a:gd name="connsiteX4" fmla="*/ 431154 w 476250"/>
                <a:gd name="connsiteY4" fmla="*/ 192822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0" h="476250">
                  <a:moveTo>
                    <a:pt x="431154" y="192822"/>
                  </a:moveTo>
                  <a:cubicBezTo>
                    <a:pt x="456289" y="299315"/>
                    <a:pt x="390335" y="406020"/>
                    <a:pt x="283843" y="431154"/>
                  </a:cubicBezTo>
                  <a:cubicBezTo>
                    <a:pt x="177350" y="456289"/>
                    <a:pt x="70645" y="390335"/>
                    <a:pt x="45511" y="283842"/>
                  </a:cubicBezTo>
                  <a:cubicBezTo>
                    <a:pt x="20376" y="177350"/>
                    <a:pt x="86330" y="70645"/>
                    <a:pt x="192822" y="45510"/>
                  </a:cubicBezTo>
                  <a:cubicBezTo>
                    <a:pt x="299315" y="20376"/>
                    <a:pt x="406020" y="86329"/>
                    <a:pt x="431154" y="19282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2" name="Freeform: Shape 23">
              <a:extLst>
                <a:ext uri="{FF2B5EF4-FFF2-40B4-BE49-F238E27FC236}">
                  <a16:creationId xmlns:a16="http://schemas.microsoft.com/office/drawing/2014/main" xmlns="" id="{62A66371-DDBF-03BB-8BBF-0E9F89847AD6}"/>
                </a:ext>
              </a:extLst>
            </p:cNvPr>
            <p:cNvSpPr/>
            <p:nvPr/>
          </p:nvSpPr>
          <p:spPr>
            <a:xfrm>
              <a:off x="2487568" y="3431344"/>
              <a:ext cx="354441" cy="354441"/>
            </a:xfrm>
            <a:custGeom>
              <a:avLst/>
              <a:gdLst>
                <a:gd name="connsiteX0" fmla="*/ 152209 w 142875"/>
                <a:gd name="connsiteY0" fmla="*/ 76105 h 142875"/>
                <a:gd name="connsiteX1" fmla="*/ 76105 w 142875"/>
                <a:gd name="connsiteY1" fmla="*/ 152210 h 142875"/>
                <a:gd name="connsiteX2" fmla="*/ 0 w 142875"/>
                <a:gd name="connsiteY2" fmla="*/ 76105 h 142875"/>
                <a:gd name="connsiteX3" fmla="*/ 76105 w 142875"/>
                <a:gd name="connsiteY3" fmla="*/ 0 h 142875"/>
                <a:gd name="connsiteX4" fmla="*/ 152209 w 142875"/>
                <a:gd name="connsiteY4" fmla="*/ 7610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52209" y="76105"/>
                  </a:moveTo>
                  <a:cubicBezTo>
                    <a:pt x="152209" y="118136"/>
                    <a:pt x="118136" y="152210"/>
                    <a:pt x="76105" y="152210"/>
                  </a:cubicBezTo>
                  <a:cubicBezTo>
                    <a:pt x="34073" y="152210"/>
                    <a:pt x="0" y="118136"/>
                    <a:pt x="0" y="76105"/>
                  </a:cubicBezTo>
                  <a:cubicBezTo>
                    <a:pt x="0" y="34073"/>
                    <a:pt x="34073" y="0"/>
                    <a:pt x="76105" y="0"/>
                  </a:cubicBezTo>
                  <a:cubicBezTo>
                    <a:pt x="118136" y="0"/>
                    <a:pt x="152209" y="34073"/>
                    <a:pt x="152209" y="7610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3" name="Freeform: Shape 24">
              <a:extLst>
                <a:ext uri="{FF2B5EF4-FFF2-40B4-BE49-F238E27FC236}">
                  <a16:creationId xmlns:a16="http://schemas.microsoft.com/office/drawing/2014/main" xmlns="" id="{9EA8910C-4FFE-E6E2-97E0-98B2A7EDD321}"/>
                </a:ext>
              </a:extLst>
            </p:cNvPr>
            <p:cNvSpPr/>
            <p:nvPr/>
          </p:nvSpPr>
          <p:spPr>
            <a:xfrm>
              <a:off x="1239463" y="3617357"/>
              <a:ext cx="1441392" cy="1606798"/>
            </a:xfrm>
            <a:custGeom>
              <a:avLst/>
              <a:gdLst>
                <a:gd name="connsiteX0" fmla="*/ 0 w 581025"/>
                <a:gd name="connsiteY0" fmla="*/ 641108 h 647700"/>
                <a:gd name="connsiteX1" fmla="*/ 10192 w 581025"/>
                <a:gd name="connsiteY1" fmla="*/ 650633 h 647700"/>
                <a:gd name="connsiteX2" fmla="*/ 579787 w 581025"/>
                <a:gd name="connsiteY2" fmla="*/ 11220 h 647700"/>
                <a:gd name="connsiteX3" fmla="*/ 579787 w 581025"/>
                <a:gd name="connsiteY3" fmla="*/ 1695 h 647700"/>
                <a:gd name="connsiteX4" fmla="*/ 579787 w 581025"/>
                <a:gd name="connsiteY4" fmla="*/ 1695 h 647700"/>
                <a:gd name="connsiteX5" fmla="*/ 570262 w 581025"/>
                <a:gd name="connsiteY5" fmla="*/ 2266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1025" h="647700">
                  <a:moveTo>
                    <a:pt x="0" y="641108"/>
                  </a:moveTo>
                  <a:lnTo>
                    <a:pt x="10192" y="650633"/>
                  </a:lnTo>
                  <a:lnTo>
                    <a:pt x="579787" y="11220"/>
                  </a:lnTo>
                  <a:cubicBezTo>
                    <a:pt x="582406" y="8581"/>
                    <a:pt x="582406" y="4333"/>
                    <a:pt x="579787" y="1695"/>
                  </a:cubicBezTo>
                  <a:lnTo>
                    <a:pt x="579787" y="1695"/>
                  </a:lnTo>
                  <a:cubicBezTo>
                    <a:pt x="576996" y="-772"/>
                    <a:pt x="572738" y="-515"/>
                    <a:pt x="570262" y="2266"/>
                  </a:cubicBezTo>
                  <a:close/>
                </a:path>
              </a:pathLst>
            </a:custGeom>
            <a:solidFill>
              <a:srgbClr val="D9C4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4" name="Freeform: Shape 25">
              <a:extLst>
                <a:ext uri="{FF2B5EF4-FFF2-40B4-BE49-F238E27FC236}">
                  <a16:creationId xmlns:a16="http://schemas.microsoft.com/office/drawing/2014/main" xmlns="" id="{601A6BC9-79F5-04FF-B1D6-269EFF578147}"/>
                </a:ext>
              </a:extLst>
            </p:cNvPr>
            <p:cNvSpPr/>
            <p:nvPr/>
          </p:nvSpPr>
          <p:spPr>
            <a:xfrm>
              <a:off x="1120844" y="4918342"/>
              <a:ext cx="354441" cy="259923"/>
            </a:xfrm>
            <a:custGeom>
              <a:avLst/>
              <a:gdLst>
                <a:gd name="connsiteX0" fmla="*/ 151733 w 142875"/>
                <a:gd name="connsiteY0" fmla="*/ 0 h 104775"/>
                <a:gd name="connsiteX1" fmla="*/ 58388 w 142875"/>
                <a:gd name="connsiteY1" fmla="*/ 104870 h 104775"/>
                <a:gd name="connsiteX2" fmla="*/ 0 w 142875"/>
                <a:gd name="connsiteY2" fmla="*/ 112681 h 104775"/>
                <a:gd name="connsiteX3" fmla="*/ 98203 w 142875"/>
                <a:gd name="connsiteY3" fmla="*/ 2381 h 104775"/>
                <a:gd name="connsiteX4" fmla="*/ 151733 w 142875"/>
                <a:gd name="connsiteY4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04775">
                  <a:moveTo>
                    <a:pt x="151733" y="0"/>
                  </a:moveTo>
                  <a:lnTo>
                    <a:pt x="58388" y="104870"/>
                  </a:lnTo>
                  <a:lnTo>
                    <a:pt x="0" y="112681"/>
                  </a:lnTo>
                  <a:lnTo>
                    <a:pt x="98203" y="2381"/>
                  </a:lnTo>
                  <a:lnTo>
                    <a:pt x="151733" y="0"/>
                  </a:lnTo>
                  <a:close/>
                </a:path>
              </a:pathLst>
            </a:custGeom>
            <a:solidFill>
              <a:srgbClr val="F9C8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5" name="Freeform: Shape 26">
              <a:extLst>
                <a:ext uri="{FF2B5EF4-FFF2-40B4-BE49-F238E27FC236}">
                  <a16:creationId xmlns:a16="http://schemas.microsoft.com/office/drawing/2014/main" xmlns="" id="{595A6F32-87D6-CE68-119A-5DF3021F57A0}"/>
                </a:ext>
              </a:extLst>
            </p:cNvPr>
            <p:cNvSpPr/>
            <p:nvPr/>
          </p:nvSpPr>
          <p:spPr>
            <a:xfrm>
              <a:off x="1288140" y="4940789"/>
              <a:ext cx="236294" cy="401700"/>
            </a:xfrm>
            <a:custGeom>
              <a:avLst/>
              <a:gdLst>
                <a:gd name="connsiteX0" fmla="*/ 94488 w 95250"/>
                <a:gd name="connsiteY0" fmla="*/ 0 h 161925"/>
                <a:gd name="connsiteX1" fmla="*/ 1048 w 95250"/>
                <a:gd name="connsiteY1" fmla="*/ 104870 h 161925"/>
                <a:gd name="connsiteX2" fmla="*/ 0 w 95250"/>
                <a:gd name="connsiteY2" fmla="*/ 163735 h 161925"/>
                <a:gd name="connsiteX3" fmla="*/ 98298 w 95250"/>
                <a:gd name="connsiteY3" fmla="*/ 53435 h 161925"/>
                <a:gd name="connsiteX4" fmla="*/ 94488 w 95250"/>
                <a:gd name="connsiteY4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161925">
                  <a:moveTo>
                    <a:pt x="94488" y="0"/>
                  </a:moveTo>
                  <a:lnTo>
                    <a:pt x="1048" y="104870"/>
                  </a:lnTo>
                  <a:lnTo>
                    <a:pt x="0" y="163735"/>
                  </a:lnTo>
                  <a:lnTo>
                    <a:pt x="98298" y="53435"/>
                  </a:lnTo>
                  <a:lnTo>
                    <a:pt x="94488" y="0"/>
                  </a:lnTo>
                  <a:close/>
                </a:path>
              </a:pathLst>
            </a:custGeom>
            <a:solidFill>
              <a:srgbClr val="F9C8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" name="Freeform: Shape 27">
              <a:extLst>
                <a:ext uri="{FF2B5EF4-FFF2-40B4-BE49-F238E27FC236}">
                  <a16:creationId xmlns:a16="http://schemas.microsoft.com/office/drawing/2014/main" xmlns="" id="{867E7E97-D50F-B0C1-0246-E2CE47754AD7}"/>
                </a:ext>
              </a:extLst>
            </p:cNvPr>
            <p:cNvSpPr/>
            <p:nvPr/>
          </p:nvSpPr>
          <p:spPr>
            <a:xfrm>
              <a:off x="4487086" y="1816275"/>
              <a:ext cx="614364" cy="1086951"/>
            </a:xfrm>
            <a:custGeom>
              <a:avLst/>
              <a:gdLst>
                <a:gd name="connsiteX0" fmla="*/ 255461 w 247650"/>
                <a:gd name="connsiteY0" fmla="*/ 359950 h 438150"/>
                <a:gd name="connsiteX1" fmla="*/ 0 w 247650"/>
                <a:gd name="connsiteY1" fmla="*/ 439769 h 438150"/>
                <a:gd name="connsiteX2" fmla="*/ 0 w 247650"/>
                <a:gd name="connsiteY2" fmla="*/ 158972 h 438150"/>
                <a:gd name="connsiteX3" fmla="*/ 255461 w 247650"/>
                <a:gd name="connsiteY3" fmla="*/ 0 h 438150"/>
                <a:gd name="connsiteX4" fmla="*/ 255461 w 247650"/>
                <a:gd name="connsiteY4" fmla="*/ 35995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38150">
                  <a:moveTo>
                    <a:pt x="255461" y="359950"/>
                  </a:moveTo>
                  <a:lnTo>
                    <a:pt x="0" y="439769"/>
                  </a:lnTo>
                  <a:lnTo>
                    <a:pt x="0" y="158972"/>
                  </a:lnTo>
                  <a:lnTo>
                    <a:pt x="255461" y="0"/>
                  </a:lnTo>
                  <a:lnTo>
                    <a:pt x="255461" y="359950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7" name="Freeform: Shape 28">
              <a:extLst>
                <a:ext uri="{FF2B5EF4-FFF2-40B4-BE49-F238E27FC236}">
                  <a16:creationId xmlns:a16="http://schemas.microsoft.com/office/drawing/2014/main" xmlns="" id="{9F6580DC-AF21-7F42-B77D-CA745C4E823B}"/>
                </a:ext>
              </a:extLst>
            </p:cNvPr>
            <p:cNvSpPr/>
            <p:nvPr/>
          </p:nvSpPr>
          <p:spPr>
            <a:xfrm>
              <a:off x="4487086" y="2715846"/>
              <a:ext cx="614364" cy="874287"/>
            </a:xfrm>
            <a:custGeom>
              <a:avLst/>
              <a:gdLst>
                <a:gd name="connsiteX0" fmla="*/ 255461 w 247650"/>
                <a:gd name="connsiteY0" fmla="*/ 359855 h 352425"/>
                <a:gd name="connsiteX1" fmla="*/ 0 w 247650"/>
                <a:gd name="connsiteY1" fmla="*/ 360140 h 352425"/>
                <a:gd name="connsiteX2" fmla="*/ 0 w 247650"/>
                <a:gd name="connsiteY2" fmla="*/ 79343 h 352425"/>
                <a:gd name="connsiteX3" fmla="*/ 255461 w 247650"/>
                <a:gd name="connsiteY3" fmla="*/ 0 h 352425"/>
                <a:gd name="connsiteX4" fmla="*/ 255461 w 247650"/>
                <a:gd name="connsiteY4" fmla="*/ 359855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352425">
                  <a:moveTo>
                    <a:pt x="255461" y="359855"/>
                  </a:moveTo>
                  <a:lnTo>
                    <a:pt x="0" y="360140"/>
                  </a:lnTo>
                  <a:lnTo>
                    <a:pt x="0" y="79343"/>
                  </a:lnTo>
                  <a:lnTo>
                    <a:pt x="255461" y="0"/>
                  </a:lnTo>
                  <a:lnTo>
                    <a:pt x="255461" y="359855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8" name="Freeform: Shape 29">
              <a:extLst>
                <a:ext uri="{FF2B5EF4-FFF2-40B4-BE49-F238E27FC236}">
                  <a16:creationId xmlns:a16="http://schemas.microsoft.com/office/drawing/2014/main" xmlns="" id="{0942A4EA-947A-EDFF-16E4-EB56AF0F11B1}"/>
                </a:ext>
              </a:extLst>
            </p:cNvPr>
            <p:cNvSpPr/>
            <p:nvPr/>
          </p:nvSpPr>
          <p:spPr>
            <a:xfrm>
              <a:off x="4487086" y="3614472"/>
              <a:ext cx="614364" cy="874287"/>
            </a:xfrm>
            <a:custGeom>
              <a:avLst/>
              <a:gdLst>
                <a:gd name="connsiteX0" fmla="*/ 255461 w 247650"/>
                <a:gd name="connsiteY0" fmla="*/ 360236 h 352425"/>
                <a:gd name="connsiteX1" fmla="*/ 0 w 247650"/>
                <a:gd name="connsiteY1" fmla="*/ 280892 h 352425"/>
                <a:gd name="connsiteX2" fmla="*/ 0 w 247650"/>
                <a:gd name="connsiteY2" fmla="*/ 0 h 352425"/>
                <a:gd name="connsiteX3" fmla="*/ 255461 w 247650"/>
                <a:gd name="connsiteY3" fmla="*/ 286 h 352425"/>
                <a:gd name="connsiteX4" fmla="*/ 255461 w 247650"/>
                <a:gd name="connsiteY4" fmla="*/ 36023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352425">
                  <a:moveTo>
                    <a:pt x="255461" y="360236"/>
                  </a:moveTo>
                  <a:lnTo>
                    <a:pt x="0" y="280892"/>
                  </a:lnTo>
                  <a:lnTo>
                    <a:pt x="0" y="0"/>
                  </a:lnTo>
                  <a:lnTo>
                    <a:pt x="255461" y="286"/>
                  </a:lnTo>
                  <a:lnTo>
                    <a:pt x="255461" y="36023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0">
              <a:extLst>
                <a:ext uri="{FF2B5EF4-FFF2-40B4-BE49-F238E27FC236}">
                  <a16:creationId xmlns:a16="http://schemas.microsoft.com/office/drawing/2014/main" xmlns="" id="{CB5E3BBC-AB7E-9E88-1DD8-5139509ED7AC}"/>
                </a:ext>
              </a:extLst>
            </p:cNvPr>
            <p:cNvSpPr/>
            <p:nvPr/>
          </p:nvSpPr>
          <p:spPr>
            <a:xfrm>
              <a:off x="4487086" y="4316502"/>
              <a:ext cx="614364" cy="1086951"/>
            </a:xfrm>
            <a:custGeom>
              <a:avLst/>
              <a:gdLst>
                <a:gd name="connsiteX0" fmla="*/ 255461 w 247650"/>
                <a:gd name="connsiteY0" fmla="*/ 439769 h 438150"/>
                <a:gd name="connsiteX1" fmla="*/ 0 w 247650"/>
                <a:gd name="connsiteY1" fmla="*/ 280892 h 438150"/>
                <a:gd name="connsiteX2" fmla="*/ 0 w 247650"/>
                <a:gd name="connsiteY2" fmla="*/ 0 h 438150"/>
                <a:gd name="connsiteX3" fmla="*/ 255461 w 247650"/>
                <a:gd name="connsiteY3" fmla="*/ 79915 h 438150"/>
                <a:gd name="connsiteX4" fmla="*/ 255461 w 247650"/>
                <a:gd name="connsiteY4" fmla="*/ 439769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38150">
                  <a:moveTo>
                    <a:pt x="255461" y="439769"/>
                  </a:moveTo>
                  <a:lnTo>
                    <a:pt x="0" y="280892"/>
                  </a:lnTo>
                  <a:lnTo>
                    <a:pt x="0" y="0"/>
                  </a:lnTo>
                  <a:lnTo>
                    <a:pt x="255461" y="79915"/>
                  </a:lnTo>
                  <a:lnTo>
                    <a:pt x="255461" y="4397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10A7C317-291A-8036-50AB-E288CAC34603}"/>
                </a:ext>
              </a:extLst>
            </p:cNvPr>
            <p:cNvSpPr txBox="1"/>
            <p:nvPr/>
          </p:nvSpPr>
          <p:spPr>
            <a:xfrm>
              <a:off x="5170966" y="2130308"/>
              <a:ext cx="5075549" cy="3663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ts val="45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Georgia" panose="02040502050405020303" pitchFamily="18" charset="0"/>
                </a:rPr>
                <a:t>Reach The Right Audience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41F8EDA9-A793-4F1B-3146-85D6B82E1217}"/>
                </a:ext>
              </a:extLst>
            </p:cNvPr>
            <p:cNvSpPr txBox="1"/>
            <p:nvPr/>
          </p:nvSpPr>
          <p:spPr>
            <a:xfrm>
              <a:off x="5170964" y="3026527"/>
              <a:ext cx="5075551" cy="3663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ts val="45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Georgia" panose="02040502050405020303" pitchFamily="18" charset="0"/>
                </a:rPr>
                <a:t>Engage With Your Audience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80BFAD26-4AFB-C354-5289-5F8B2C5C2361}"/>
                </a:ext>
              </a:extLst>
            </p:cNvPr>
            <p:cNvSpPr txBox="1"/>
            <p:nvPr/>
          </p:nvSpPr>
          <p:spPr>
            <a:xfrm>
              <a:off x="5101450" y="3835506"/>
              <a:ext cx="5142631" cy="3663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ts val="45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Georgia" panose="02040502050405020303" pitchFamily="18" charset="0"/>
                </a:rPr>
                <a:t>Motivate  Your  Audience 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2D8BDC1B-6201-B3CF-E589-D9F6ADAA678E}"/>
                </a:ext>
              </a:extLst>
            </p:cNvPr>
            <p:cNvSpPr txBox="1"/>
            <p:nvPr/>
          </p:nvSpPr>
          <p:spPr>
            <a:xfrm>
              <a:off x="5170964" y="4653990"/>
              <a:ext cx="5277666" cy="205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ts val="450"/>
                </a:spcBef>
              </a:pPr>
              <a:r>
                <a:rPr lang="en-US" sz="1200" b="1" dirty="0">
                  <a:solidFill>
                    <a:schemeClr val="bg1"/>
                  </a:solidFill>
                  <a:latin typeface="Georgia" panose="02040502050405020303" pitchFamily="18" charset="0"/>
                </a:rPr>
                <a:t>Maximize Return On Investment (ROI)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344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4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6D679945-5DAD-FF1C-567A-B63A63237FC8}"/>
              </a:ext>
            </a:extLst>
          </p:cNvPr>
          <p:cNvGrpSpPr/>
          <p:nvPr/>
        </p:nvGrpSpPr>
        <p:grpSpPr>
          <a:xfrm>
            <a:off x="1371600" y="2590800"/>
            <a:ext cx="6182497" cy="3049403"/>
            <a:chOff x="591281" y="1507672"/>
            <a:chExt cx="11009439" cy="4694463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2F416EB0-4AE6-082C-490E-7A4585A5CB82}"/>
                </a:ext>
              </a:extLst>
            </p:cNvPr>
            <p:cNvSpPr/>
            <p:nvPr/>
          </p:nvSpPr>
          <p:spPr>
            <a:xfrm>
              <a:off x="5246914" y="3005817"/>
              <a:ext cx="1698172" cy="16981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latin typeface="Georgia Pro" panose="02040802050405020203" pitchFamily="18" charset="0"/>
              </a:endParaRPr>
            </a:p>
          </p:txBody>
        </p:sp>
        <p:sp>
          <p:nvSpPr>
            <p:cNvPr id="8" name="Rectangle: Rounded Corners 2">
              <a:extLst>
                <a:ext uri="{FF2B5EF4-FFF2-40B4-BE49-F238E27FC236}">
                  <a16:creationId xmlns:a16="http://schemas.microsoft.com/office/drawing/2014/main" xmlns="" id="{26FC08F8-7633-3C20-1D06-07F618C2017D}"/>
                </a:ext>
              </a:extLst>
            </p:cNvPr>
            <p:cNvSpPr/>
            <p:nvPr/>
          </p:nvSpPr>
          <p:spPr>
            <a:xfrm>
              <a:off x="591281" y="5418364"/>
              <a:ext cx="3205591" cy="78377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>
                  <a:latin typeface="Georgia Pro" panose="02040802050405020203" pitchFamily="18" charset="0"/>
                </a:rPr>
                <a:t>Impactful</a:t>
              </a:r>
            </a:p>
          </p:txBody>
        </p:sp>
        <p:sp>
          <p:nvSpPr>
            <p:cNvPr id="10" name="Rectangle: Rounded Corners 3">
              <a:extLst>
                <a:ext uri="{FF2B5EF4-FFF2-40B4-BE49-F238E27FC236}">
                  <a16:creationId xmlns:a16="http://schemas.microsoft.com/office/drawing/2014/main" xmlns="" id="{0E8B1013-5E81-6E3C-16D9-727E1E9A8DBC}"/>
                </a:ext>
              </a:extLst>
            </p:cNvPr>
            <p:cNvSpPr/>
            <p:nvPr/>
          </p:nvSpPr>
          <p:spPr>
            <a:xfrm>
              <a:off x="4493205" y="5418364"/>
              <a:ext cx="3205591" cy="783771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>
                  <a:latin typeface="Georgia Pro" panose="02040802050405020203" pitchFamily="18" charset="0"/>
                </a:rPr>
                <a:t>Economical</a:t>
              </a:r>
            </a:p>
          </p:txBody>
        </p:sp>
        <p:sp>
          <p:nvSpPr>
            <p:cNvPr id="11" name="Rectangle: Rounded Corners 4">
              <a:extLst>
                <a:ext uri="{FF2B5EF4-FFF2-40B4-BE49-F238E27FC236}">
                  <a16:creationId xmlns:a16="http://schemas.microsoft.com/office/drawing/2014/main" xmlns="" id="{F58B013E-0BD1-09D4-0DB1-74BAF8EC021B}"/>
                </a:ext>
              </a:extLst>
            </p:cNvPr>
            <p:cNvSpPr/>
            <p:nvPr/>
          </p:nvSpPr>
          <p:spPr>
            <a:xfrm>
              <a:off x="8395129" y="5418364"/>
              <a:ext cx="3205591" cy="783771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>
                  <a:latin typeface="Georgia Pro" panose="02040802050405020203" pitchFamily="18" charset="0"/>
                </a:rPr>
                <a:t>Instant Feedback</a:t>
              </a:r>
            </a:p>
          </p:txBody>
        </p:sp>
        <p:sp>
          <p:nvSpPr>
            <p:cNvPr id="12" name="Rectangle: Rounded Corners 10">
              <a:extLst>
                <a:ext uri="{FF2B5EF4-FFF2-40B4-BE49-F238E27FC236}">
                  <a16:creationId xmlns:a16="http://schemas.microsoft.com/office/drawing/2014/main" xmlns="" id="{D783FA16-9682-9287-03E0-35EA6DB80E8F}"/>
                </a:ext>
              </a:extLst>
            </p:cNvPr>
            <p:cNvSpPr/>
            <p:nvPr/>
          </p:nvSpPr>
          <p:spPr>
            <a:xfrm>
              <a:off x="591281" y="1507672"/>
              <a:ext cx="3205591" cy="78377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>
                  <a:latin typeface="Georgia Pro" panose="02040802050405020203" pitchFamily="18" charset="0"/>
                </a:rPr>
                <a:t>Time &amp; Effort  Saving</a:t>
              </a:r>
            </a:p>
          </p:txBody>
        </p:sp>
        <p:sp>
          <p:nvSpPr>
            <p:cNvPr id="13" name="Rectangle: Rounded Corners 11">
              <a:extLst>
                <a:ext uri="{FF2B5EF4-FFF2-40B4-BE49-F238E27FC236}">
                  <a16:creationId xmlns:a16="http://schemas.microsoft.com/office/drawing/2014/main" xmlns="" id="{92E42B2F-C49D-9ACC-0BE6-106791A997DD}"/>
                </a:ext>
              </a:extLst>
            </p:cNvPr>
            <p:cNvSpPr/>
            <p:nvPr/>
          </p:nvSpPr>
          <p:spPr>
            <a:xfrm>
              <a:off x="4493205" y="1507672"/>
              <a:ext cx="3205591" cy="78377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>
                  <a:latin typeface="Georgia Pro" panose="02040802050405020203" pitchFamily="18" charset="0"/>
                </a:rPr>
                <a:t>Flexibility</a:t>
              </a:r>
            </a:p>
          </p:txBody>
        </p:sp>
        <p:sp>
          <p:nvSpPr>
            <p:cNvPr id="14" name="Rectangle: Rounded Corners 12">
              <a:extLst>
                <a:ext uri="{FF2B5EF4-FFF2-40B4-BE49-F238E27FC236}">
                  <a16:creationId xmlns:a16="http://schemas.microsoft.com/office/drawing/2014/main" xmlns="" id="{4E6189BA-2B1C-08D8-269B-0E94BF72A52D}"/>
                </a:ext>
              </a:extLst>
            </p:cNvPr>
            <p:cNvSpPr/>
            <p:nvPr/>
          </p:nvSpPr>
          <p:spPr>
            <a:xfrm>
              <a:off x="8395129" y="1507672"/>
              <a:ext cx="3205591" cy="78377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>
                  <a:latin typeface="Georgia Pro" panose="02040802050405020203" pitchFamily="18" charset="0"/>
                </a:rPr>
                <a:t>Real-Time Analysis</a:t>
              </a:r>
            </a:p>
          </p:txBody>
        </p:sp>
        <p:cxnSp>
          <p:nvCxnSpPr>
            <p:cNvPr id="15" name="Connector: Elbow 14">
              <a:extLst>
                <a:ext uri="{FF2B5EF4-FFF2-40B4-BE49-F238E27FC236}">
                  <a16:creationId xmlns:a16="http://schemas.microsoft.com/office/drawing/2014/main" xmlns="" id="{EA449C7D-5869-9B01-14D6-9CC571161370}"/>
                </a:ext>
              </a:extLst>
            </p:cNvPr>
            <p:cNvCxnSpPr>
              <a:stCxn id="6" idx="0"/>
              <a:endCxn id="12" idx="2"/>
            </p:cNvCxnSpPr>
            <p:nvPr/>
          </p:nvCxnSpPr>
          <p:spPr>
            <a:xfrm rot="16200000" flipV="1">
              <a:off x="3787852" y="697668"/>
              <a:ext cx="714374" cy="3901923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or: Elbow 16">
              <a:extLst>
                <a:ext uri="{FF2B5EF4-FFF2-40B4-BE49-F238E27FC236}">
                  <a16:creationId xmlns:a16="http://schemas.microsoft.com/office/drawing/2014/main" xmlns="" id="{81654C91-AB6A-8030-2D03-A36C014C0681}"/>
                </a:ext>
              </a:extLst>
            </p:cNvPr>
            <p:cNvCxnSpPr>
              <a:stCxn id="6" idx="0"/>
              <a:endCxn id="14" idx="2"/>
            </p:cNvCxnSpPr>
            <p:nvPr/>
          </p:nvCxnSpPr>
          <p:spPr>
            <a:xfrm rot="5400000" flipH="1" flipV="1">
              <a:off x="7689775" y="697668"/>
              <a:ext cx="714374" cy="3901925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or: Elbow 18">
              <a:extLst>
                <a:ext uri="{FF2B5EF4-FFF2-40B4-BE49-F238E27FC236}">
                  <a16:creationId xmlns:a16="http://schemas.microsoft.com/office/drawing/2014/main" xmlns="" id="{66827CFF-59CF-CA34-AA2B-8DF54EEA7DCA}"/>
                </a:ext>
              </a:extLst>
            </p:cNvPr>
            <p:cNvCxnSpPr>
              <a:stCxn id="6" idx="4"/>
              <a:endCxn id="8" idx="0"/>
            </p:cNvCxnSpPr>
            <p:nvPr/>
          </p:nvCxnSpPr>
          <p:spPr>
            <a:xfrm rot="5400000">
              <a:off x="3787852" y="3110215"/>
              <a:ext cx="714375" cy="3901923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or: Elbow 20">
              <a:extLst>
                <a:ext uri="{FF2B5EF4-FFF2-40B4-BE49-F238E27FC236}">
                  <a16:creationId xmlns:a16="http://schemas.microsoft.com/office/drawing/2014/main" xmlns="" id="{E627BBB8-A0B6-E37F-FBE9-D3931EBD83D3}"/>
                </a:ext>
              </a:extLst>
            </p:cNvPr>
            <p:cNvCxnSpPr>
              <a:stCxn id="6" idx="4"/>
              <a:endCxn id="11" idx="0"/>
            </p:cNvCxnSpPr>
            <p:nvPr/>
          </p:nvCxnSpPr>
          <p:spPr>
            <a:xfrm rot="16200000" flipH="1">
              <a:off x="7689775" y="3110213"/>
              <a:ext cx="714375" cy="3901925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xmlns="" id="{080F74F3-A5BB-43E3-958F-917CEA0036E4}"/>
                </a:ext>
              </a:extLst>
            </p:cNvPr>
            <p:cNvCxnSpPr>
              <a:cxnSpLocks/>
              <a:stCxn id="6" idx="0"/>
              <a:endCxn id="13" idx="2"/>
            </p:cNvCxnSpPr>
            <p:nvPr/>
          </p:nvCxnSpPr>
          <p:spPr>
            <a:xfrm flipV="1">
              <a:off x="6096000" y="2291443"/>
              <a:ext cx="1" cy="714374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xmlns="" id="{A5C6DDE3-9949-1415-6F46-43E1278BBBBB}"/>
                </a:ext>
              </a:extLst>
            </p:cNvPr>
            <p:cNvCxnSpPr>
              <a:stCxn id="6" idx="4"/>
              <a:endCxn id="10" idx="0"/>
            </p:cNvCxnSpPr>
            <p:nvPr/>
          </p:nvCxnSpPr>
          <p:spPr>
            <a:xfrm>
              <a:off x="6096000" y="4703989"/>
              <a:ext cx="1" cy="714375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" descr="Digital marketing - Free marketing icons">
              <a:extLst>
                <a:ext uri="{FF2B5EF4-FFF2-40B4-BE49-F238E27FC236}">
                  <a16:creationId xmlns:a16="http://schemas.microsoft.com/office/drawing/2014/main" xmlns="" id="{E1778FF5-DB4E-A992-DCB5-A28A6ADE78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9757" y="3329463"/>
              <a:ext cx="1078173" cy="1078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itle 1"/>
          <p:cNvSpPr txBox="1">
            <a:spLocks/>
          </p:cNvSpPr>
          <p:nvPr/>
        </p:nvSpPr>
        <p:spPr>
          <a:xfrm>
            <a:off x="-19049" y="1634898"/>
            <a:ext cx="3219450" cy="4977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u="sng" dirty="0" smtClean="0"/>
              <a:t>Need </a:t>
            </a:r>
            <a:r>
              <a:rPr lang="en-US" sz="2200" b="1" u="sng" dirty="0"/>
              <a:t>of digital </a:t>
            </a:r>
            <a:r>
              <a:rPr lang="en-US" sz="2200" b="1" u="sng" dirty="0" smtClean="0"/>
              <a:t>marketing:</a:t>
            </a:r>
            <a:endParaRPr lang="en-US" sz="2200" b="1" u="sng" dirty="0"/>
          </a:p>
        </p:txBody>
      </p:sp>
    </p:spTree>
    <p:extLst>
      <p:ext uri="{BB962C8B-B14F-4D97-AF65-F5344CB8AC3E}">
        <p14:creationId xmlns:p14="http://schemas.microsoft.com/office/powerpoint/2010/main" val="378344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5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E73163E3-FF1E-1E8C-9C38-5314E9D9E6F2}"/>
              </a:ext>
            </a:extLst>
          </p:cNvPr>
          <p:cNvGrpSpPr/>
          <p:nvPr/>
        </p:nvGrpSpPr>
        <p:grpSpPr>
          <a:xfrm>
            <a:off x="152400" y="2387221"/>
            <a:ext cx="8743827" cy="3697602"/>
            <a:chOff x="359392" y="1193100"/>
            <a:chExt cx="11473216" cy="493013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0800E53B-4EFB-91AA-8F20-D2B1429F8CD8}"/>
                </a:ext>
              </a:extLst>
            </p:cNvPr>
            <p:cNvSpPr/>
            <p:nvPr/>
          </p:nvSpPr>
          <p:spPr>
            <a:xfrm>
              <a:off x="5345373" y="2907541"/>
              <a:ext cx="1501254" cy="150125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636F25D7-B9B4-5B2A-6C27-788D322FCE5A}"/>
                </a:ext>
              </a:extLst>
            </p:cNvPr>
            <p:cNvGrpSpPr/>
            <p:nvPr/>
          </p:nvGrpSpPr>
          <p:grpSpPr>
            <a:xfrm>
              <a:off x="359392" y="1193100"/>
              <a:ext cx="11473216" cy="4930136"/>
              <a:chOff x="359392" y="836493"/>
              <a:chExt cx="11473216" cy="5643350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xmlns="" id="{FF6F67AB-06AE-733A-6C80-6BCDD76A806D}"/>
                  </a:ext>
                </a:extLst>
              </p:cNvPr>
              <p:cNvGrpSpPr/>
              <p:nvPr/>
            </p:nvGrpSpPr>
            <p:grpSpPr>
              <a:xfrm>
                <a:off x="359392" y="836493"/>
                <a:ext cx="4367285" cy="5643350"/>
                <a:chOff x="777922" y="968991"/>
                <a:chExt cx="3671248" cy="5984544"/>
              </a:xfrm>
            </p:grpSpPr>
            <p:sp>
              <p:nvSpPr>
                <p:cNvPr id="31" name="Rectangle: Diagonal Corners Rounded 1">
                  <a:extLst>
                    <a:ext uri="{FF2B5EF4-FFF2-40B4-BE49-F238E27FC236}">
                      <a16:creationId xmlns:a16="http://schemas.microsoft.com/office/drawing/2014/main" xmlns="" id="{28CD0E7C-6E37-7AD0-A9F6-E4392FB49575}"/>
                    </a:ext>
                  </a:extLst>
                </p:cNvPr>
                <p:cNvSpPr/>
                <p:nvPr/>
              </p:nvSpPr>
              <p:spPr>
                <a:xfrm>
                  <a:off x="777922" y="968991"/>
                  <a:ext cx="3671248" cy="805218"/>
                </a:xfrm>
                <a:prstGeom prst="round2Diag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Traffic Generation</a:t>
                  </a:r>
                </a:p>
              </p:txBody>
            </p:sp>
            <p:sp>
              <p:nvSpPr>
                <p:cNvPr id="32" name="Rectangle: Diagonal Corners Rounded 2">
                  <a:extLst>
                    <a:ext uri="{FF2B5EF4-FFF2-40B4-BE49-F238E27FC236}">
                      <a16:creationId xmlns:a16="http://schemas.microsoft.com/office/drawing/2014/main" xmlns="" id="{E863C99E-8BBA-9888-AD8E-83BE759C032D}"/>
                    </a:ext>
                  </a:extLst>
                </p:cNvPr>
                <p:cNvSpPr/>
                <p:nvPr/>
              </p:nvSpPr>
              <p:spPr>
                <a:xfrm>
                  <a:off x="777922" y="2004856"/>
                  <a:ext cx="3671248" cy="805218"/>
                </a:xfrm>
                <a:prstGeom prst="round2Diag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Event promotion</a:t>
                  </a:r>
                </a:p>
              </p:txBody>
            </p:sp>
            <p:sp>
              <p:nvSpPr>
                <p:cNvPr id="33" name="Rectangle: Diagonal Corners Rounded 3">
                  <a:extLst>
                    <a:ext uri="{FF2B5EF4-FFF2-40B4-BE49-F238E27FC236}">
                      <a16:creationId xmlns:a16="http://schemas.microsoft.com/office/drawing/2014/main" xmlns="" id="{CC5AE218-EEED-A5C0-D83E-FA3EF63143A7}"/>
                    </a:ext>
                  </a:extLst>
                </p:cNvPr>
                <p:cNvSpPr/>
                <p:nvPr/>
              </p:nvSpPr>
              <p:spPr>
                <a:xfrm>
                  <a:off x="777922" y="3040721"/>
                  <a:ext cx="3671248" cy="805218"/>
                </a:xfrm>
                <a:prstGeom prst="round2Diag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Branding</a:t>
                  </a:r>
                </a:p>
              </p:txBody>
            </p:sp>
            <p:sp>
              <p:nvSpPr>
                <p:cNvPr id="34" name="Rectangle: Diagonal Corners Rounded 4">
                  <a:extLst>
                    <a:ext uri="{FF2B5EF4-FFF2-40B4-BE49-F238E27FC236}">
                      <a16:creationId xmlns:a16="http://schemas.microsoft.com/office/drawing/2014/main" xmlns="" id="{96A80E37-38A2-A749-A057-6B1EFB4FDF93}"/>
                    </a:ext>
                  </a:extLst>
                </p:cNvPr>
                <p:cNvSpPr/>
                <p:nvPr/>
              </p:nvSpPr>
              <p:spPr>
                <a:xfrm>
                  <a:off x="777922" y="4076586"/>
                  <a:ext cx="3671248" cy="805218"/>
                </a:xfrm>
                <a:prstGeom prst="round2Diag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Increasing App Download</a:t>
                  </a:r>
                </a:p>
              </p:txBody>
            </p:sp>
            <p:sp>
              <p:nvSpPr>
                <p:cNvPr id="35" name="Rectangle: Diagonal Corners Rounded 5">
                  <a:extLst>
                    <a:ext uri="{FF2B5EF4-FFF2-40B4-BE49-F238E27FC236}">
                      <a16:creationId xmlns:a16="http://schemas.microsoft.com/office/drawing/2014/main" xmlns="" id="{973666DC-30C7-56F6-0144-973926BDB475}"/>
                    </a:ext>
                  </a:extLst>
                </p:cNvPr>
                <p:cNvSpPr/>
                <p:nvPr/>
              </p:nvSpPr>
              <p:spPr>
                <a:xfrm>
                  <a:off x="777922" y="5112451"/>
                  <a:ext cx="3671248" cy="805218"/>
                </a:xfrm>
                <a:prstGeom prst="round2Diag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Seasonal &amp; Occasional Sales</a:t>
                  </a:r>
                </a:p>
              </p:txBody>
            </p:sp>
            <p:sp>
              <p:nvSpPr>
                <p:cNvPr id="36" name="Rectangle: Diagonal Corners Rounded 6">
                  <a:extLst>
                    <a:ext uri="{FF2B5EF4-FFF2-40B4-BE49-F238E27FC236}">
                      <a16:creationId xmlns:a16="http://schemas.microsoft.com/office/drawing/2014/main" xmlns="" id="{E1856364-8451-A7E9-DB45-45FBE02EF147}"/>
                    </a:ext>
                  </a:extLst>
                </p:cNvPr>
                <p:cNvSpPr/>
                <p:nvPr/>
              </p:nvSpPr>
              <p:spPr>
                <a:xfrm>
                  <a:off x="777922" y="6148317"/>
                  <a:ext cx="3671248" cy="805218"/>
                </a:xfrm>
                <a:prstGeom prst="round2Diag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Increasing Video view</a:t>
                  </a: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xmlns="" id="{9A2764A1-EAED-DBE4-9C0B-1CCD5DF47D1B}"/>
                  </a:ext>
                </a:extLst>
              </p:cNvPr>
              <p:cNvGrpSpPr/>
              <p:nvPr/>
            </p:nvGrpSpPr>
            <p:grpSpPr>
              <a:xfrm>
                <a:off x="7465323" y="836493"/>
                <a:ext cx="4367285" cy="5643350"/>
                <a:chOff x="777922" y="968991"/>
                <a:chExt cx="3671248" cy="5984544"/>
              </a:xfrm>
            </p:grpSpPr>
            <p:sp>
              <p:nvSpPr>
                <p:cNvPr id="25" name="Rectangle: Diagonal Corners Rounded 9">
                  <a:extLst>
                    <a:ext uri="{FF2B5EF4-FFF2-40B4-BE49-F238E27FC236}">
                      <a16:creationId xmlns:a16="http://schemas.microsoft.com/office/drawing/2014/main" xmlns="" id="{96F26729-EEA3-2D44-9F00-293EB0E502B8}"/>
                    </a:ext>
                  </a:extLst>
                </p:cNvPr>
                <p:cNvSpPr/>
                <p:nvPr/>
              </p:nvSpPr>
              <p:spPr>
                <a:xfrm>
                  <a:off x="777922" y="968991"/>
                  <a:ext cx="3671248" cy="805218"/>
                </a:xfrm>
                <a:prstGeom prst="round2Diag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Lead Promotion</a:t>
                  </a:r>
                </a:p>
              </p:txBody>
            </p:sp>
            <p:sp>
              <p:nvSpPr>
                <p:cNvPr id="26" name="Rectangle: Diagonal Corners Rounded 10">
                  <a:extLst>
                    <a:ext uri="{FF2B5EF4-FFF2-40B4-BE49-F238E27FC236}">
                      <a16:creationId xmlns:a16="http://schemas.microsoft.com/office/drawing/2014/main" xmlns="" id="{BC0C6B3C-359B-B7D8-B1BA-F0B9219ADD44}"/>
                    </a:ext>
                  </a:extLst>
                </p:cNvPr>
                <p:cNvSpPr/>
                <p:nvPr/>
              </p:nvSpPr>
              <p:spPr>
                <a:xfrm>
                  <a:off x="777922" y="2004856"/>
                  <a:ext cx="3671248" cy="805218"/>
                </a:xfrm>
                <a:prstGeom prst="round2Diag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Product selling</a:t>
                  </a:r>
                </a:p>
              </p:txBody>
            </p:sp>
            <p:sp>
              <p:nvSpPr>
                <p:cNvPr id="27" name="Rectangle: Diagonal Corners Rounded 11">
                  <a:extLst>
                    <a:ext uri="{FF2B5EF4-FFF2-40B4-BE49-F238E27FC236}">
                      <a16:creationId xmlns:a16="http://schemas.microsoft.com/office/drawing/2014/main" xmlns="" id="{95FAB1BD-0BD6-642E-82EA-FBCB24492A99}"/>
                    </a:ext>
                  </a:extLst>
                </p:cNvPr>
                <p:cNvSpPr/>
                <p:nvPr/>
              </p:nvSpPr>
              <p:spPr>
                <a:xfrm>
                  <a:off x="777922" y="3040721"/>
                  <a:ext cx="3671248" cy="805218"/>
                </a:xfrm>
                <a:prstGeom prst="round2Diag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Reach</a:t>
                  </a:r>
                </a:p>
              </p:txBody>
            </p:sp>
            <p:sp>
              <p:nvSpPr>
                <p:cNvPr id="28" name="Rectangle: Diagonal Corners Rounded 12">
                  <a:extLst>
                    <a:ext uri="{FF2B5EF4-FFF2-40B4-BE49-F238E27FC236}">
                      <a16:creationId xmlns:a16="http://schemas.microsoft.com/office/drawing/2014/main" xmlns="" id="{888FB242-C776-7ECC-6380-59C4F015BE4E}"/>
                    </a:ext>
                  </a:extLst>
                </p:cNvPr>
                <p:cNvSpPr/>
                <p:nvPr/>
              </p:nvSpPr>
              <p:spPr>
                <a:xfrm>
                  <a:off x="777922" y="4076586"/>
                  <a:ext cx="3671248" cy="805218"/>
                </a:xfrm>
                <a:prstGeom prst="round2Diag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Interaction</a:t>
                  </a:r>
                </a:p>
              </p:txBody>
            </p:sp>
            <p:sp>
              <p:nvSpPr>
                <p:cNvPr id="29" name="Rectangle: Diagonal Corners Rounded 13">
                  <a:extLst>
                    <a:ext uri="{FF2B5EF4-FFF2-40B4-BE49-F238E27FC236}">
                      <a16:creationId xmlns:a16="http://schemas.microsoft.com/office/drawing/2014/main" xmlns="" id="{524BE5B2-D5C8-6CD3-DFD8-123B6AF3732A}"/>
                    </a:ext>
                  </a:extLst>
                </p:cNvPr>
                <p:cNvSpPr/>
                <p:nvPr/>
              </p:nvSpPr>
              <p:spPr>
                <a:xfrm>
                  <a:off x="777922" y="5112451"/>
                  <a:ext cx="3671248" cy="805218"/>
                </a:xfrm>
                <a:prstGeom prst="round2Diag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Call Generation</a:t>
                  </a:r>
                </a:p>
              </p:txBody>
            </p:sp>
            <p:sp>
              <p:nvSpPr>
                <p:cNvPr id="30" name="Rectangle: Diagonal Corners Rounded 14">
                  <a:extLst>
                    <a:ext uri="{FF2B5EF4-FFF2-40B4-BE49-F238E27FC236}">
                      <a16:creationId xmlns:a16="http://schemas.microsoft.com/office/drawing/2014/main" xmlns="" id="{74CCF7BE-1D7F-75BA-FF0B-249F84C3625F}"/>
                    </a:ext>
                  </a:extLst>
                </p:cNvPr>
                <p:cNvSpPr/>
                <p:nvPr/>
              </p:nvSpPr>
              <p:spPr>
                <a:xfrm>
                  <a:off x="777922" y="6148317"/>
                  <a:ext cx="3671248" cy="805218"/>
                </a:xfrm>
                <a:prstGeom prst="round2Diag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350" dirty="0">
                      <a:latin typeface="Georgia Pro" panose="02040802050405020203" pitchFamily="18" charset="0"/>
                    </a:rPr>
                    <a:t>Time-bound</a:t>
                  </a:r>
                </a:p>
              </p:txBody>
            </p:sp>
          </p:grpSp>
          <p:cxnSp>
            <p:nvCxnSpPr>
              <p:cNvPr id="13" name="Connector: Elbow 18">
                <a:extLst>
                  <a:ext uri="{FF2B5EF4-FFF2-40B4-BE49-F238E27FC236}">
                    <a16:creationId xmlns:a16="http://schemas.microsoft.com/office/drawing/2014/main" xmlns="" id="{C43FB8A3-0F10-9F75-7891-0B3F8A0FAD54}"/>
                  </a:ext>
                </a:extLst>
              </p:cNvPr>
              <p:cNvCxnSpPr>
                <a:stCxn id="6" idx="2"/>
                <a:endCxn id="31" idx="0"/>
              </p:cNvCxnSpPr>
              <p:nvPr/>
            </p:nvCxnSpPr>
            <p:spPr>
              <a:xfrm rot="10800000">
                <a:off x="4726677" y="1216148"/>
                <a:ext cx="618696" cy="2442020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or: Elbow 20">
                <a:extLst>
                  <a:ext uri="{FF2B5EF4-FFF2-40B4-BE49-F238E27FC236}">
                    <a16:creationId xmlns:a16="http://schemas.microsoft.com/office/drawing/2014/main" xmlns="" id="{7690791B-3846-212D-3765-DB5F2E75037C}"/>
                  </a:ext>
                </a:extLst>
              </p:cNvPr>
              <p:cNvCxnSpPr>
                <a:stCxn id="6" idx="2"/>
                <a:endCxn id="32" idx="0"/>
              </p:cNvCxnSpPr>
              <p:nvPr/>
            </p:nvCxnSpPr>
            <p:spPr>
              <a:xfrm rot="10800000">
                <a:off x="4726677" y="2192956"/>
                <a:ext cx="618696" cy="1465212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or: Elbow 22">
                <a:extLst>
                  <a:ext uri="{FF2B5EF4-FFF2-40B4-BE49-F238E27FC236}">
                    <a16:creationId xmlns:a16="http://schemas.microsoft.com/office/drawing/2014/main" xmlns="" id="{8E8A1980-72BE-9369-69F6-CB03DA6D4437}"/>
                  </a:ext>
                </a:extLst>
              </p:cNvPr>
              <p:cNvCxnSpPr>
                <a:stCxn id="6" idx="2"/>
                <a:endCxn id="35" idx="0"/>
              </p:cNvCxnSpPr>
              <p:nvPr/>
            </p:nvCxnSpPr>
            <p:spPr>
              <a:xfrm rot="10800000" flipV="1">
                <a:off x="4726677" y="3658167"/>
                <a:ext cx="618696" cy="1465211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or: Elbow 24">
                <a:extLst>
                  <a:ext uri="{FF2B5EF4-FFF2-40B4-BE49-F238E27FC236}">
                    <a16:creationId xmlns:a16="http://schemas.microsoft.com/office/drawing/2014/main" xmlns="" id="{C0771CD0-9130-A741-A960-D75F3B76839A}"/>
                  </a:ext>
                </a:extLst>
              </p:cNvPr>
              <p:cNvCxnSpPr>
                <a:stCxn id="6" idx="2"/>
                <a:endCxn id="36" idx="0"/>
              </p:cNvCxnSpPr>
              <p:nvPr/>
            </p:nvCxnSpPr>
            <p:spPr>
              <a:xfrm rot="10800000" flipV="1">
                <a:off x="4726677" y="3658168"/>
                <a:ext cx="618696" cy="2442020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or: Elbow 26">
                <a:extLst>
                  <a:ext uri="{FF2B5EF4-FFF2-40B4-BE49-F238E27FC236}">
                    <a16:creationId xmlns:a16="http://schemas.microsoft.com/office/drawing/2014/main" xmlns="" id="{7C0FD8AF-58B8-386A-BE82-83E39AE98708}"/>
                  </a:ext>
                </a:extLst>
              </p:cNvPr>
              <p:cNvCxnSpPr>
                <a:stCxn id="6" idx="2"/>
                <a:endCxn id="34" idx="0"/>
              </p:cNvCxnSpPr>
              <p:nvPr/>
            </p:nvCxnSpPr>
            <p:spPr>
              <a:xfrm rot="10800000" flipV="1">
                <a:off x="4726677" y="3658167"/>
                <a:ext cx="618696" cy="488403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or: Elbow 28">
                <a:extLst>
                  <a:ext uri="{FF2B5EF4-FFF2-40B4-BE49-F238E27FC236}">
                    <a16:creationId xmlns:a16="http://schemas.microsoft.com/office/drawing/2014/main" xmlns="" id="{CA65C1D3-E41F-B5D1-EF51-4240C56C28A4}"/>
                  </a:ext>
                </a:extLst>
              </p:cNvPr>
              <p:cNvCxnSpPr>
                <a:cxnSpLocks/>
                <a:stCxn id="6" idx="2"/>
                <a:endCxn id="33" idx="0"/>
              </p:cNvCxnSpPr>
              <p:nvPr/>
            </p:nvCxnSpPr>
            <p:spPr>
              <a:xfrm rot="10800000">
                <a:off x="4726677" y="3169764"/>
                <a:ext cx="618696" cy="488405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or: Elbow 32">
                <a:extLst>
                  <a:ext uri="{FF2B5EF4-FFF2-40B4-BE49-F238E27FC236}">
                    <a16:creationId xmlns:a16="http://schemas.microsoft.com/office/drawing/2014/main" xmlns="" id="{AEE9BF66-B448-3785-75B2-4C184C2C8A4B}"/>
                  </a:ext>
                </a:extLst>
              </p:cNvPr>
              <p:cNvCxnSpPr>
                <a:stCxn id="6" idx="6"/>
                <a:endCxn id="25" idx="2"/>
              </p:cNvCxnSpPr>
              <p:nvPr/>
            </p:nvCxnSpPr>
            <p:spPr>
              <a:xfrm flipV="1">
                <a:off x="6846627" y="1216148"/>
                <a:ext cx="618696" cy="2442020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or: Elbow 34">
                <a:extLst>
                  <a:ext uri="{FF2B5EF4-FFF2-40B4-BE49-F238E27FC236}">
                    <a16:creationId xmlns:a16="http://schemas.microsoft.com/office/drawing/2014/main" xmlns="" id="{221E37D4-99C9-C854-2D53-A62E0A96AD2C}"/>
                  </a:ext>
                </a:extLst>
              </p:cNvPr>
              <p:cNvCxnSpPr>
                <a:stCxn id="6" idx="6"/>
                <a:endCxn id="30" idx="2"/>
              </p:cNvCxnSpPr>
              <p:nvPr/>
            </p:nvCxnSpPr>
            <p:spPr>
              <a:xfrm>
                <a:off x="6846627" y="3658168"/>
                <a:ext cx="618696" cy="2442020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or: Elbow 36">
                <a:extLst>
                  <a:ext uri="{FF2B5EF4-FFF2-40B4-BE49-F238E27FC236}">
                    <a16:creationId xmlns:a16="http://schemas.microsoft.com/office/drawing/2014/main" xmlns="" id="{6A6C9CCB-6BCF-7444-306E-A826D342DF8D}"/>
                  </a:ext>
                </a:extLst>
              </p:cNvPr>
              <p:cNvCxnSpPr>
                <a:stCxn id="6" idx="6"/>
                <a:endCxn id="26" idx="2"/>
              </p:cNvCxnSpPr>
              <p:nvPr/>
            </p:nvCxnSpPr>
            <p:spPr>
              <a:xfrm flipV="1">
                <a:off x="6846627" y="2192956"/>
                <a:ext cx="618696" cy="1465212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or: Elbow 38">
                <a:extLst>
                  <a:ext uri="{FF2B5EF4-FFF2-40B4-BE49-F238E27FC236}">
                    <a16:creationId xmlns:a16="http://schemas.microsoft.com/office/drawing/2014/main" xmlns="" id="{C026A101-2B4D-CA9C-1F27-8C2FA18DE8B6}"/>
                  </a:ext>
                </a:extLst>
              </p:cNvPr>
              <p:cNvCxnSpPr>
                <a:stCxn id="6" idx="6"/>
                <a:endCxn id="29" idx="2"/>
              </p:cNvCxnSpPr>
              <p:nvPr/>
            </p:nvCxnSpPr>
            <p:spPr>
              <a:xfrm>
                <a:off x="6846627" y="3658168"/>
                <a:ext cx="618696" cy="1465211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or: Elbow 40">
                <a:extLst>
                  <a:ext uri="{FF2B5EF4-FFF2-40B4-BE49-F238E27FC236}">
                    <a16:creationId xmlns:a16="http://schemas.microsoft.com/office/drawing/2014/main" xmlns="" id="{806282BF-9A40-E16B-2029-5740B68919E1}"/>
                  </a:ext>
                </a:extLst>
              </p:cNvPr>
              <p:cNvCxnSpPr>
                <a:stCxn id="6" idx="6"/>
                <a:endCxn id="27" idx="2"/>
              </p:cNvCxnSpPr>
              <p:nvPr/>
            </p:nvCxnSpPr>
            <p:spPr>
              <a:xfrm flipV="1">
                <a:off x="6846627" y="3169763"/>
                <a:ext cx="618696" cy="488405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or: Elbow 42">
                <a:extLst>
                  <a:ext uri="{FF2B5EF4-FFF2-40B4-BE49-F238E27FC236}">
                    <a16:creationId xmlns:a16="http://schemas.microsoft.com/office/drawing/2014/main" xmlns="" id="{7D493905-3D99-08CC-26B2-46ED1F31C535}"/>
                  </a:ext>
                </a:extLst>
              </p:cNvPr>
              <p:cNvCxnSpPr>
                <a:stCxn id="6" idx="6"/>
                <a:endCxn id="28" idx="2"/>
              </p:cNvCxnSpPr>
              <p:nvPr/>
            </p:nvCxnSpPr>
            <p:spPr>
              <a:xfrm>
                <a:off x="6846627" y="3658168"/>
                <a:ext cx="618696" cy="597153"/>
              </a:xfrm>
              <a:prstGeom prst="bentConnector3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2" descr="Digital marketing - Free marketing icons">
              <a:extLst>
                <a:ext uri="{FF2B5EF4-FFF2-40B4-BE49-F238E27FC236}">
                  <a16:creationId xmlns:a16="http://schemas.microsoft.com/office/drawing/2014/main" xmlns="" id="{B17D1BC4-4AAC-EF91-B08C-302AB52E9B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6269" y="3246817"/>
              <a:ext cx="822700" cy="82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Title 1"/>
          <p:cNvSpPr txBox="1">
            <a:spLocks/>
          </p:cNvSpPr>
          <p:nvPr/>
        </p:nvSpPr>
        <p:spPr>
          <a:xfrm>
            <a:off x="-19050" y="1634898"/>
            <a:ext cx="3499791" cy="4977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u="sng" dirty="0" smtClean="0"/>
              <a:t>Digital marketing strategy :</a:t>
            </a:r>
            <a:endParaRPr lang="en-US" sz="2200" b="1" u="sng" dirty="0"/>
          </a:p>
        </p:txBody>
      </p:sp>
    </p:spTree>
    <p:extLst>
      <p:ext uri="{BB962C8B-B14F-4D97-AF65-F5344CB8AC3E}">
        <p14:creationId xmlns:p14="http://schemas.microsoft.com/office/powerpoint/2010/main" val="378344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6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xmlns="" id="{E6C92929-9440-BB27-D7B9-2F01689502D2}"/>
              </a:ext>
            </a:extLst>
          </p:cNvPr>
          <p:cNvSpPr/>
          <p:nvPr/>
        </p:nvSpPr>
        <p:spPr>
          <a:xfrm>
            <a:off x="1863586" y="2361918"/>
            <a:ext cx="5621776" cy="169375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Georgia Pro" panose="02040802050405020203" pitchFamily="18" charset="0"/>
            </a:endParaRPr>
          </a:p>
        </p:txBody>
      </p:sp>
      <p:sp>
        <p:nvSpPr>
          <p:cNvPr id="8" name="Rectangle: Rounded Corners 8">
            <a:extLst>
              <a:ext uri="{FF2B5EF4-FFF2-40B4-BE49-F238E27FC236}">
                <a16:creationId xmlns:a16="http://schemas.microsoft.com/office/drawing/2014/main" xmlns="" id="{3895CFDC-5921-A2D9-F39F-F2D31109E213}"/>
              </a:ext>
            </a:extLst>
          </p:cNvPr>
          <p:cNvSpPr/>
          <p:nvPr/>
        </p:nvSpPr>
        <p:spPr>
          <a:xfrm>
            <a:off x="1863586" y="4332312"/>
            <a:ext cx="5621776" cy="169375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Georgia Pro" panose="02040802050405020203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5FD0433A-0518-2709-2775-45009AC9AC64}"/>
              </a:ext>
            </a:extLst>
          </p:cNvPr>
          <p:cNvGrpSpPr/>
          <p:nvPr/>
        </p:nvGrpSpPr>
        <p:grpSpPr>
          <a:xfrm>
            <a:off x="2057400" y="3129603"/>
            <a:ext cx="5222598" cy="669137"/>
            <a:chOff x="4181334" y="2620371"/>
            <a:chExt cx="10462145" cy="873457"/>
          </a:xfrm>
          <a:solidFill>
            <a:schemeClr val="bg1"/>
          </a:solidFill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A0B6C3B0-8256-296F-DD4F-91AFC2682381}"/>
                </a:ext>
              </a:extLst>
            </p:cNvPr>
            <p:cNvSpPr/>
            <p:nvPr/>
          </p:nvSpPr>
          <p:spPr>
            <a:xfrm>
              <a:off x="4181334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website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xmlns="" id="{4D234F7D-E37F-F3DB-1BCD-EB78FC9CE7D5}"/>
                </a:ext>
              </a:extLst>
            </p:cNvPr>
            <p:cNvSpPr/>
            <p:nvPr/>
          </p:nvSpPr>
          <p:spPr>
            <a:xfrm>
              <a:off x="5955429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Mobile app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xmlns="" id="{79115117-9A2B-83C1-E000-E0D06A0B5C05}"/>
                </a:ext>
              </a:extLst>
            </p:cNvPr>
            <p:cNvSpPr/>
            <p:nvPr/>
          </p:nvSpPr>
          <p:spPr>
            <a:xfrm>
              <a:off x="7729524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Search Engine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xmlns="" id="{97D24DFE-8740-E3EA-8947-16BF710F5827}"/>
                </a:ext>
              </a:extLst>
            </p:cNvPr>
            <p:cNvSpPr/>
            <p:nvPr/>
          </p:nvSpPr>
          <p:spPr>
            <a:xfrm>
              <a:off x="9503619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Social Media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xmlns="" id="{5ACBDE1C-4F7A-BC7E-6DAE-E96E3793702D}"/>
                </a:ext>
              </a:extLst>
            </p:cNvPr>
            <p:cNvSpPr/>
            <p:nvPr/>
          </p:nvSpPr>
          <p:spPr>
            <a:xfrm>
              <a:off x="11277714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Email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xmlns="" id="{1F3A0B20-42C3-1196-FFAB-3E23D52ECB64}"/>
                </a:ext>
              </a:extLst>
            </p:cNvPr>
            <p:cNvSpPr/>
            <p:nvPr/>
          </p:nvSpPr>
          <p:spPr>
            <a:xfrm>
              <a:off x="13051809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Referral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D8FA68F2-1A5C-09CC-CE75-47795B423177}"/>
              </a:ext>
            </a:extLst>
          </p:cNvPr>
          <p:cNvGrpSpPr/>
          <p:nvPr/>
        </p:nvGrpSpPr>
        <p:grpSpPr>
          <a:xfrm>
            <a:off x="2057400" y="5099997"/>
            <a:ext cx="5222598" cy="669137"/>
            <a:chOff x="4181334" y="2620371"/>
            <a:chExt cx="6913955" cy="873457"/>
          </a:xfrm>
          <a:solidFill>
            <a:schemeClr val="bg1"/>
          </a:solidFill>
        </p:grpSpPr>
        <p:sp>
          <p:nvSpPr>
            <p:cNvPr id="18" name="Rectangle: Rounded Corners 18">
              <a:extLst>
                <a:ext uri="{FF2B5EF4-FFF2-40B4-BE49-F238E27FC236}">
                  <a16:creationId xmlns:a16="http://schemas.microsoft.com/office/drawing/2014/main" xmlns="" id="{588C1A2C-1321-92ED-3E94-AA0BAF3805D8}"/>
                </a:ext>
              </a:extLst>
            </p:cNvPr>
            <p:cNvSpPr/>
            <p:nvPr/>
          </p:nvSpPr>
          <p:spPr>
            <a:xfrm>
              <a:off x="4181334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TV</a:t>
              </a:r>
            </a:p>
          </p:txBody>
        </p:sp>
        <p:sp>
          <p:nvSpPr>
            <p:cNvPr id="19" name="Rectangle: Rounded Corners 19">
              <a:extLst>
                <a:ext uri="{FF2B5EF4-FFF2-40B4-BE49-F238E27FC236}">
                  <a16:creationId xmlns:a16="http://schemas.microsoft.com/office/drawing/2014/main" xmlns="" id="{02F34880-F186-7874-B3AF-A2256B8BB6E9}"/>
                </a:ext>
              </a:extLst>
            </p:cNvPr>
            <p:cNvSpPr/>
            <p:nvPr/>
          </p:nvSpPr>
          <p:spPr>
            <a:xfrm>
              <a:off x="5955429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radio</a:t>
              </a:r>
            </a:p>
          </p:txBody>
        </p:sp>
        <p:sp>
          <p:nvSpPr>
            <p:cNvPr id="20" name="Rectangle: Rounded Corners 20">
              <a:extLst>
                <a:ext uri="{FF2B5EF4-FFF2-40B4-BE49-F238E27FC236}">
                  <a16:creationId xmlns:a16="http://schemas.microsoft.com/office/drawing/2014/main" xmlns="" id="{40E2E816-D485-FAD1-63F5-A94C70841DC1}"/>
                </a:ext>
              </a:extLst>
            </p:cNvPr>
            <p:cNvSpPr/>
            <p:nvPr/>
          </p:nvSpPr>
          <p:spPr>
            <a:xfrm>
              <a:off x="7729524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Mobile</a:t>
              </a:r>
            </a:p>
          </p:txBody>
        </p:sp>
        <p:sp>
          <p:nvSpPr>
            <p:cNvPr id="21" name="Rectangle: Rounded Corners 21">
              <a:extLst>
                <a:ext uri="{FF2B5EF4-FFF2-40B4-BE49-F238E27FC236}">
                  <a16:creationId xmlns:a16="http://schemas.microsoft.com/office/drawing/2014/main" xmlns="" id="{BAF0E941-4A56-8FB7-39B2-2B11DB75667F}"/>
                </a:ext>
              </a:extLst>
            </p:cNvPr>
            <p:cNvSpPr/>
            <p:nvPr/>
          </p:nvSpPr>
          <p:spPr>
            <a:xfrm>
              <a:off x="9503619" y="2620371"/>
              <a:ext cx="1591670" cy="873457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  <a:latin typeface="Georgia" panose="02040502050405020303" pitchFamily="18" charset="0"/>
                </a:rPr>
                <a:t>Out Of Home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8F12D77-E2C0-E729-1676-A0DF0AC08A82}"/>
              </a:ext>
            </a:extLst>
          </p:cNvPr>
          <p:cNvSpPr txBox="1"/>
          <p:nvPr/>
        </p:nvSpPr>
        <p:spPr>
          <a:xfrm>
            <a:off x="2057400" y="2587107"/>
            <a:ext cx="5070828" cy="33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Georgia Pro" panose="02040802050405020203" pitchFamily="18" charset="0"/>
              </a:rPr>
              <a:t>Online / Internet digital Marketing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A58D64A3-59C0-479C-5415-830134B56471}"/>
              </a:ext>
            </a:extLst>
          </p:cNvPr>
          <p:cNvSpPr txBox="1"/>
          <p:nvPr/>
        </p:nvSpPr>
        <p:spPr>
          <a:xfrm>
            <a:off x="2057400" y="4587893"/>
            <a:ext cx="5070828" cy="33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Georgia Pro" panose="02040802050405020203" pitchFamily="18" charset="0"/>
              </a:rPr>
              <a:t>Offline digital Marketing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-19049" y="1634898"/>
            <a:ext cx="4286250" cy="4977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u="sng" dirty="0" smtClean="0"/>
              <a:t>Online/ off line Digital marketing:</a:t>
            </a:r>
            <a:endParaRPr lang="en-US" sz="2200" b="1" u="sng" dirty="0"/>
          </a:p>
        </p:txBody>
      </p:sp>
    </p:spTree>
    <p:extLst>
      <p:ext uri="{BB962C8B-B14F-4D97-AF65-F5344CB8AC3E}">
        <p14:creationId xmlns:p14="http://schemas.microsoft.com/office/powerpoint/2010/main" val="378344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7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1FFD605F-CB7A-BAF7-B542-BB38D99E8B81}"/>
              </a:ext>
            </a:extLst>
          </p:cNvPr>
          <p:cNvSpPr/>
          <p:nvPr/>
        </p:nvSpPr>
        <p:spPr>
          <a:xfrm>
            <a:off x="3876212" y="2118017"/>
            <a:ext cx="1391576" cy="13915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350" b="1" dirty="0">
                <a:solidFill>
                  <a:schemeClr val="bg1"/>
                </a:solidFill>
                <a:latin typeface="Georgia Pro" panose="02040802050405020203" pitchFamily="18" charset="0"/>
              </a:rPr>
              <a:t>Digital Marketing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348BDC1B-631D-DA49-F22A-554833FAA0D1}"/>
              </a:ext>
            </a:extLst>
          </p:cNvPr>
          <p:cNvSpPr/>
          <p:nvPr/>
        </p:nvSpPr>
        <p:spPr>
          <a:xfrm>
            <a:off x="299598" y="3920363"/>
            <a:ext cx="1164737" cy="1164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Georgia" panose="02040502050405020303" pitchFamily="18" charset="0"/>
              </a:rPr>
              <a:t>SEM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8A66DDA4-1AAC-F22A-CA77-5FF7E8ED8DDC}"/>
              </a:ext>
            </a:extLst>
          </p:cNvPr>
          <p:cNvSpPr/>
          <p:nvPr/>
        </p:nvSpPr>
        <p:spPr>
          <a:xfrm>
            <a:off x="2144614" y="3920363"/>
            <a:ext cx="1164737" cy="11647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Georgia" panose="02040502050405020303" pitchFamily="18" charset="0"/>
              </a:rPr>
              <a:t>Web Design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A9D6AE66-5454-78C6-6EB9-DE2CF368CE80}"/>
              </a:ext>
            </a:extLst>
          </p:cNvPr>
          <p:cNvSpPr/>
          <p:nvPr/>
        </p:nvSpPr>
        <p:spPr>
          <a:xfrm>
            <a:off x="3989631" y="3920363"/>
            <a:ext cx="1164737" cy="1164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Georgia" panose="02040502050405020303" pitchFamily="18" charset="0"/>
              </a:rPr>
              <a:t>Video Production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1425D536-C4C1-64C0-77A8-4D77AA980351}"/>
              </a:ext>
            </a:extLst>
          </p:cNvPr>
          <p:cNvSpPr/>
          <p:nvPr/>
        </p:nvSpPr>
        <p:spPr>
          <a:xfrm>
            <a:off x="5834647" y="3920363"/>
            <a:ext cx="1164737" cy="11647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Georgia" panose="02040502050405020303" pitchFamily="18" charset="0"/>
              </a:rPr>
              <a:t>Branding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AD795B9C-A7CD-EB4D-DEED-F0E2766B5C33}"/>
              </a:ext>
            </a:extLst>
          </p:cNvPr>
          <p:cNvSpPr/>
          <p:nvPr/>
        </p:nvSpPr>
        <p:spPr>
          <a:xfrm>
            <a:off x="7679666" y="3920363"/>
            <a:ext cx="1164737" cy="11647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Georgia" panose="02040502050405020303" pitchFamily="18" charset="0"/>
              </a:rPr>
              <a:t>Content Marketing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0251AAEE-A2A6-60C7-AD83-868D9EE606C6}"/>
              </a:ext>
            </a:extLst>
          </p:cNvPr>
          <p:cNvSpPr/>
          <p:nvPr/>
        </p:nvSpPr>
        <p:spPr>
          <a:xfrm>
            <a:off x="1222106" y="5029200"/>
            <a:ext cx="1164737" cy="11647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Georgia" panose="02040502050405020303" pitchFamily="18" charset="0"/>
              </a:rPr>
              <a:t>App Development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13CE8C96-953B-F129-A2B5-D7316EAE0C9E}"/>
              </a:ext>
            </a:extLst>
          </p:cNvPr>
          <p:cNvSpPr/>
          <p:nvPr/>
        </p:nvSpPr>
        <p:spPr>
          <a:xfrm>
            <a:off x="3067123" y="5029200"/>
            <a:ext cx="1164737" cy="11647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Georgia" panose="02040502050405020303" pitchFamily="18" charset="0"/>
              </a:rPr>
              <a:t>SEO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BB92AE81-A1F6-4CBC-3FBA-35DB861F4166}"/>
              </a:ext>
            </a:extLst>
          </p:cNvPr>
          <p:cNvSpPr/>
          <p:nvPr/>
        </p:nvSpPr>
        <p:spPr>
          <a:xfrm>
            <a:off x="4912139" y="5029200"/>
            <a:ext cx="1164737" cy="1164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Georgia" panose="02040502050405020303" pitchFamily="18" charset="0"/>
              </a:rPr>
              <a:t>Email  marketing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47C28897-372D-2252-E59E-0B5BE400B9B1}"/>
              </a:ext>
            </a:extLst>
          </p:cNvPr>
          <p:cNvSpPr/>
          <p:nvPr/>
        </p:nvSpPr>
        <p:spPr>
          <a:xfrm>
            <a:off x="6757156" y="5029200"/>
            <a:ext cx="1164737" cy="11647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Georgia" panose="02040502050405020303" pitchFamily="18" charset="0"/>
              </a:rPr>
              <a:t>Social Media</a:t>
            </a:r>
          </a:p>
        </p:txBody>
      </p:sp>
      <p:cxnSp>
        <p:nvCxnSpPr>
          <p:cNvPr id="17" name="Connector: Elbow 14">
            <a:extLst>
              <a:ext uri="{FF2B5EF4-FFF2-40B4-BE49-F238E27FC236}">
                <a16:creationId xmlns:a16="http://schemas.microsoft.com/office/drawing/2014/main" xmlns="" id="{8ACE37D0-3B32-68F1-298A-FBECEC111B4E}"/>
              </a:ext>
            </a:extLst>
          </p:cNvPr>
          <p:cNvCxnSpPr>
            <a:cxnSpLocks/>
            <a:stCxn id="5" idx="4"/>
            <a:endCxn id="6" idx="0"/>
          </p:cNvCxnSpPr>
          <p:nvPr/>
        </p:nvCxnSpPr>
        <p:spPr>
          <a:xfrm rot="5400000">
            <a:off x="2521598" y="1869961"/>
            <a:ext cx="410771" cy="3690034"/>
          </a:xfrm>
          <a:prstGeom prst="bentConnector3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16">
            <a:extLst>
              <a:ext uri="{FF2B5EF4-FFF2-40B4-BE49-F238E27FC236}">
                <a16:creationId xmlns:a16="http://schemas.microsoft.com/office/drawing/2014/main" xmlns="" id="{262B77C9-8441-9D07-9157-DE95B9D3A83A}"/>
              </a:ext>
            </a:extLst>
          </p:cNvPr>
          <p:cNvCxnSpPr>
            <a:cxnSpLocks/>
            <a:stCxn id="5" idx="4"/>
            <a:endCxn id="12" idx="0"/>
          </p:cNvCxnSpPr>
          <p:nvPr/>
        </p:nvCxnSpPr>
        <p:spPr>
          <a:xfrm rot="16200000" flipH="1">
            <a:off x="6211632" y="1869960"/>
            <a:ext cx="410771" cy="3690035"/>
          </a:xfrm>
          <a:prstGeom prst="bentConnector3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xmlns="" id="{6CAEAA1F-2F48-0BC3-5CDC-E75BEE0E9F40}"/>
              </a:ext>
            </a:extLst>
          </p:cNvPr>
          <p:cNvCxnSpPr>
            <a:cxnSpLocks/>
            <a:stCxn id="5" idx="4"/>
            <a:endCxn id="8" idx="0"/>
          </p:cNvCxnSpPr>
          <p:nvPr/>
        </p:nvCxnSpPr>
        <p:spPr>
          <a:xfrm rot="5400000">
            <a:off x="3444106" y="2792470"/>
            <a:ext cx="410771" cy="1845017"/>
          </a:xfrm>
          <a:prstGeom prst="bentConnector3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20">
            <a:extLst>
              <a:ext uri="{FF2B5EF4-FFF2-40B4-BE49-F238E27FC236}">
                <a16:creationId xmlns:a16="http://schemas.microsoft.com/office/drawing/2014/main" xmlns="" id="{5B927D37-7AA2-F40F-74D2-C7DACC73C821}"/>
              </a:ext>
            </a:extLst>
          </p:cNvPr>
          <p:cNvCxnSpPr>
            <a:cxnSpLocks/>
            <a:stCxn id="5" idx="4"/>
            <a:endCxn id="11" idx="0"/>
          </p:cNvCxnSpPr>
          <p:nvPr/>
        </p:nvCxnSpPr>
        <p:spPr>
          <a:xfrm rot="16200000" flipH="1">
            <a:off x="5289122" y="2792470"/>
            <a:ext cx="410771" cy="1845016"/>
          </a:xfrm>
          <a:prstGeom prst="bentConnector3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E2F87193-277F-8DA3-7D72-584816F9F9B5}"/>
              </a:ext>
            </a:extLst>
          </p:cNvPr>
          <p:cNvCxnSpPr>
            <a:cxnSpLocks/>
            <a:stCxn id="5" idx="4"/>
            <a:endCxn id="10" idx="0"/>
          </p:cNvCxnSpPr>
          <p:nvPr/>
        </p:nvCxnSpPr>
        <p:spPr>
          <a:xfrm flipH="1">
            <a:off x="4572000" y="3509592"/>
            <a:ext cx="1" cy="410771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4">
            <a:extLst>
              <a:ext uri="{FF2B5EF4-FFF2-40B4-BE49-F238E27FC236}">
                <a16:creationId xmlns:a16="http://schemas.microsoft.com/office/drawing/2014/main" xmlns="" id="{879B1942-BBF5-22FA-2202-4C34EF370362}"/>
              </a:ext>
            </a:extLst>
          </p:cNvPr>
          <p:cNvCxnSpPr>
            <a:cxnSpLocks/>
            <a:stCxn id="5" idx="4"/>
            <a:endCxn id="13" idx="0"/>
          </p:cNvCxnSpPr>
          <p:nvPr/>
        </p:nvCxnSpPr>
        <p:spPr>
          <a:xfrm rot="5400000">
            <a:off x="2428433" y="2885633"/>
            <a:ext cx="1519608" cy="2767526"/>
          </a:xfrm>
          <a:prstGeom prst="bentConnector3">
            <a:avLst>
              <a:gd name="adj1" fmla="val 13645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7">
            <a:extLst>
              <a:ext uri="{FF2B5EF4-FFF2-40B4-BE49-F238E27FC236}">
                <a16:creationId xmlns:a16="http://schemas.microsoft.com/office/drawing/2014/main" xmlns="" id="{02D7E8FC-5B1B-F8E5-958B-40D7A1054ABD}"/>
              </a:ext>
            </a:extLst>
          </p:cNvPr>
          <p:cNvCxnSpPr>
            <a:cxnSpLocks/>
            <a:stCxn id="5" idx="4"/>
            <a:endCxn id="14" idx="0"/>
          </p:cNvCxnSpPr>
          <p:nvPr/>
        </p:nvCxnSpPr>
        <p:spPr>
          <a:xfrm rot="5400000">
            <a:off x="3350942" y="3808142"/>
            <a:ext cx="1519608" cy="922509"/>
          </a:xfrm>
          <a:prstGeom prst="bentConnector3">
            <a:avLst>
              <a:gd name="adj1" fmla="val 13645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32">
            <a:extLst>
              <a:ext uri="{FF2B5EF4-FFF2-40B4-BE49-F238E27FC236}">
                <a16:creationId xmlns:a16="http://schemas.microsoft.com/office/drawing/2014/main" xmlns="" id="{69E98D41-2FCE-A13D-70FD-AAE34561080E}"/>
              </a:ext>
            </a:extLst>
          </p:cNvPr>
          <p:cNvCxnSpPr>
            <a:cxnSpLocks/>
            <a:stCxn id="5" idx="4"/>
            <a:endCxn id="15" idx="0"/>
          </p:cNvCxnSpPr>
          <p:nvPr/>
        </p:nvCxnSpPr>
        <p:spPr>
          <a:xfrm rot="16200000" flipH="1">
            <a:off x="4273450" y="3808142"/>
            <a:ext cx="1519608" cy="922508"/>
          </a:xfrm>
          <a:prstGeom prst="bentConnector3">
            <a:avLst>
              <a:gd name="adj1" fmla="val 13645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36">
            <a:extLst>
              <a:ext uri="{FF2B5EF4-FFF2-40B4-BE49-F238E27FC236}">
                <a16:creationId xmlns:a16="http://schemas.microsoft.com/office/drawing/2014/main" xmlns="" id="{93D92423-A5ED-76AD-031E-6C56E30E491C}"/>
              </a:ext>
            </a:extLst>
          </p:cNvPr>
          <p:cNvCxnSpPr>
            <a:cxnSpLocks/>
            <a:stCxn id="5" idx="4"/>
            <a:endCxn id="16" idx="0"/>
          </p:cNvCxnSpPr>
          <p:nvPr/>
        </p:nvCxnSpPr>
        <p:spPr>
          <a:xfrm rot="16200000" flipH="1">
            <a:off x="5195958" y="2885634"/>
            <a:ext cx="1519608" cy="2767524"/>
          </a:xfrm>
          <a:prstGeom prst="bentConnector3">
            <a:avLst>
              <a:gd name="adj1" fmla="val 13645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1"/>
          <p:cNvSpPr txBox="1">
            <a:spLocks/>
          </p:cNvSpPr>
          <p:nvPr/>
        </p:nvSpPr>
        <p:spPr>
          <a:xfrm>
            <a:off x="-19049" y="1634898"/>
            <a:ext cx="4286250" cy="4977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u="sng" dirty="0" smtClean="0"/>
              <a:t>Online/ off line Digital marketing:</a:t>
            </a:r>
            <a:endParaRPr lang="en-US" sz="2200" b="1" u="sng" dirty="0"/>
          </a:p>
        </p:txBody>
      </p:sp>
    </p:spTree>
    <p:extLst>
      <p:ext uri="{BB962C8B-B14F-4D97-AF65-F5344CB8AC3E}">
        <p14:creationId xmlns:p14="http://schemas.microsoft.com/office/powerpoint/2010/main" val="378344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8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18"/>
          <a:stretch/>
        </p:blipFill>
        <p:spPr bwMode="auto">
          <a:xfrm>
            <a:off x="457200" y="2667000"/>
            <a:ext cx="7924800" cy="337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10570" y="1600200"/>
            <a:ext cx="423695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latin typeface="+mj-lt"/>
              </a:rPr>
              <a:t>Digital Marketing </a:t>
            </a:r>
            <a:r>
              <a:rPr lang="en-US" sz="2200" b="1" dirty="0" smtClean="0">
                <a:latin typeface="+mj-lt"/>
              </a:rPr>
              <a:t>Benefits:</a:t>
            </a:r>
            <a:endParaRPr lang="en-US" sz="2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87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A793E-C6F7-4AF2-8880-EDBE58D17438}" type="slidenum">
              <a:rPr lang="en-US" smtClean="0"/>
              <a:t>9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77000"/>
            <a:ext cx="9144000" cy="3650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1633562"/>
            <a:ext cx="629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+mj-lt"/>
              </a:rPr>
              <a:t>Disadvantages Of Digital </a:t>
            </a:r>
            <a:r>
              <a:rPr lang="en-US" sz="2800" b="1" dirty="0" smtClean="0">
                <a:latin typeface="+mj-lt"/>
              </a:rPr>
              <a:t>Marketing:</a:t>
            </a:r>
            <a:endParaRPr lang="en-US" sz="2800" b="1" dirty="0">
              <a:latin typeface="+mj-lt"/>
            </a:endParaRPr>
          </a:p>
        </p:txBody>
      </p:sp>
      <p:pic>
        <p:nvPicPr>
          <p:cNvPr id="1026" name="Picture 2" descr="Disadvantages of Digital Marketing PowerPoint Template - PPT Slides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4" t="12359" r="17460" b="4307"/>
          <a:stretch/>
        </p:blipFill>
        <p:spPr bwMode="auto">
          <a:xfrm>
            <a:off x="2637063" y="2178566"/>
            <a:ext cx="4513356" cy="429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1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</TotalTime>
  <Words>367</Words>
  <Application>Microsoft Office PowerPoint</Application>
  <PresentationFormat>On-screen Show (4:3)</PresentationFormat>
  <Paragraphs>111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dll</dc:creator>
  <cp:lastModifiedBy>Dhanya DhenuPC1</cp:lastModifiedBy>
  <cp:revision>142</cp:revision>
  <dcterms:created xsi:type="dcterms:W3CDTF">2020-12-27T15:30:53Z</dcterms:created>
  <dcterms:modified xsi:type="dcterms:W3CDTF">2023-05-11T13:36:17Z</dcterms:modified>
</cp:coreProperties>
</file>